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7" r:id="rId2"/>
    <p:sldId id="260" r:id="rId3"/>
    <p:sldId id="256" r:id="rId4"/>
    <p:sldId id="257" r:id="rId5"/>
    <p:sldId id="258" r:id="rId6"/>
    <p:sldId id="259" r:id="rId7"/>
    <p:sldId id="261" r:id="rId8"/>
    <p:sldId id="263" r:id="rId9"/>
    <p:sldId id="264" r:id="rId10"/>
    <p:sldId id="262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8" r:id="rId24"/>
    <p:sldId id="280" r:id="rId25"/>
    <p:sldId id="279" r:id="rId26"/>
    <p:sldId id="26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3B1B7-6841-4C7E-A325-A3EBA49B5C23}" type="datetimeFigureOut">
              <a:rPr lang="en-IN" smtClean="0"/>
              <a:t>12-04-2016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0071F-84D6-4F7E-AF47-F59ACD6363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234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873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2791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32256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305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46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073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6861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0515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6721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543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359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79133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2530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13161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398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3059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2919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5011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343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673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731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0071F-84D6-4F7E-AF47-F59ACD6363A3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08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5A82-A6E5-47B2-882D-967EA03B0316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1942-467F-4E32-986C-F3D6B614E167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9401-3C3D-4727-8E0F-A3916C6B9EA4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6D1D-E24C-4DFA-9B4A-8E504559FD9C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456F-1E7C-42C6-B7BA-5CE264E35A62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CD6F-DE03-4B75-98A6-44F507EE2D18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9AB-04BA-4BF6-85B0-C5E93BA07B6A}" type="datetime1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9809-788C-4541-9714-E0E313DE2A54}" type="datetime1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63A4-81E0-42E9-BF3D-A64C4E434560}" type="datetime1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73F36-E34A-4193-8BCA-8359364384E0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41CE-AFE9-4296-827F-133713ECDA9F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1AE9-46F9-4CC5-8877-F5464D401862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japaneseclass.jp/trends/about/VCSEL" TargetMode="External"/><Relationship Id="rId3" Type="http://schemas.openxmlformats.org/officeDocument/2006/relationships/hyperlink" Target="http://www.hoestarinsp.com.sg/FBG1-large.jpg" TargetMode="External"/><Relationship Id="rId7" Type="http://schemas.openxmlformats.org/officeDocument/2006/relationships/hyperlink" Target="http://www.rp-photonics.com/erbium_doped_fiber_amplifiers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p-photonics.com/erbium_doped_gain_media.html" TargetMode="External"/><Relationship Id="rId5" Type="http://schemas.openxmlformats.org/officeDocument/2006/relationships/hyperlink" Target="http://www.orc.soton.ac.uk/61.html" TargetMode="External"/><Relationship Id="rId4" Type="http://schemas.openxmlformats.org/officeDocument/2006/relationships/hyperlink" Target="http://spie.org/x8609.x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Electromagnetic Resonators</a:t>
            </a:r>
            <a:endParaRPr lang="en-IN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ELL212: </a:t>
            </a:r>
            <a:r>
              <a:rPr lang="en-IN" dirty="0" smtClean="0"/>
              <a:t>Uday Khankhoje</a:t>
            </a:r>
            <a:br>
              <a:rPr lang="en-IN" dirty="0" smtClean="0"/>
            </a:br>
            <a:r>
              <a:rPr lang="en-IN" dirty="0" smtClean="0"/>
              <a:t>EE, IIT Delhi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3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Waveguide resonator [2]</a:t>
            </a:r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1371600"/>
            <a:ext cx="3731019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66825"/>
            <a:ext cx="432435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71925"/>
            <a:ext cx="3676361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7200" y="5105400"/>
                <a:ext cx="4374211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320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𝑄</m:t>
                      </m:r>
                      <m:r>
                        <a:rPr lang="en-IN" sz="320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𝐸𝑛𝑒𝑟𝑔𝑦</m:t>
                          </m:r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𝑆𝑡𝑜𝑟𝑒𝑑</m:t>
                          </m:r>
                        </m:num>
                        <m:den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𝑃𝑜𝑤𝑒𝑟</m:t>
                          </m:r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IN" sz="32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𝑙𝑜𝑠𝑡</m:t>
                          </m:r>
                        </m:den>
                      </m:f>
                    </m:oMath>
                  </m:oMathPara>
                </a14:m>
                <a:endParaRPr lang="en-IN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05400"/>
                <a:ext cx="4374211" cy="102752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2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Waveguide resonator [2]</a:t>
            </a:r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1371600"/>
            <a:ext cx="3731019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66825"/>
            <a:ext cx="432435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71925"/>
            <a:ext cx="3676361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981200" y="4876800"/>
                <a:ext cx="1653658" cy="93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3200" i="1" smtClean="0">
                          <a:latin typeface="Cambria Math"/>
                        </a:rPr>
                        <m:t>𝑄</m:t>
                      </m:r>
                      <m:r>
                        <a:rPr lang="en-IN" sz="3200" i="1" smtClean="0"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IN" sz="3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N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3200" b="0" i="1" smtClean="0"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IN" sz="32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IN" sz="3200" b="0" i="0" smtClean="0">
                              <a:latin typeface="Cambria Math"/>
                            </a:rPr>
                            <m:t>Δ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876800"/>
                <a:ext cx="1653658" cy="9357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47650" y="6172200"/>
            <a:ext cx="5086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accent2"/>
                </a:solidFill>
              </a:rPr>
              <a:t>Calculating resonator loss allows Q calc.</a:t>
            </a:r>
            <a:endParaRPr lang="en-IN" sz="24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8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/>
                </a:solidFill>
              </a:rPr>
              <a:t>Resonators in the real world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Fiber</a:t>
            </a:r>
            <a:r>
              <a:rPr lang="en-IN" dirty="0" smtClean="0"/>
              <a:t>-Bragg mirrors [3]</a:t>
            </a:r>
            <a:endParaRPr lang="en-IN" dirty="0"/>
          </a:p>
        </p:txBody>
      </p:sp>
      <p:pic>
        <p:nvPicPr>
          <p:cNvPr id="7170" name="Picture 2" descr="http://www.hoestarinsp.com.sg/FBG1-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35529"/>
            <a:ext cx="5638800" cy="437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8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/>
                </a:solidFill>
              </a:rPr>
              <a:t>Resonators in the real world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Fiber</a:t>
            </a:r>
            <a:r>
              <a:rPr lang="en-IN" dirty="0" smtClean="0"/>
              <a:t>-based resonator [4]</a:t>
            </a:r>
            <a:endParaRPr lang="en-IN" dirty="0"/>
          </a:p>
        </p:txBody>
      </p:sp>
      <p:pic>
        <p:nvPicPr>
          <p:cNvPr id="11266" name="Picture 2" descr="http://spie.org/Images/Graphics/Newsroom/Imported/376/376_fi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2057400"/>
            <a:ext cx="6088765" cy="384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7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Laser Physics in brief [5]</a:t>
            </a:r>
            <a:endParaRPr lang="en-IN" dirty="0"/>
          </a:p>
        </p:txBody>
      </p:sp>
      <p:pic>
        <p:nvPicPr>
          <p:cNvPr id="12290" name="Picture 2" descr="http://www.orc.soton.ac.uk/uploads/pics/electron_decay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6798303" cy="332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Laser Physics in brief [5]</a:t>
            </a:r>
            <a:endParaRPr lang="en-IN" dirty="0"/>
          </a:p>
        </p:txBody>
      </p:sp>
      <p:pic>
        <p:nvPicPr>
          <p:cNvPr id="13316" name="Picture 4" descr="http://www.orc.soton.ac.uk/uploads/pics/cycle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30019"/>
            <a:ext cx="8991600" cy="2589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46482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The presence of a photon encourages another photon to be emitted: </a:t>
            </a:r>
            <a:r>
              <a:rPr lang="en-IN" sz="2800" dirty="0" smtClean="0">
                <a:solidFill>
                  <a:schemeClr val="accent2"/>
                </a:solidFill>
              </a:rPr>
              <a:t>Stimulated emission</a:t>
            </a:r>
            <a:endParaRPr lang="en-IN" sz="2800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62200" y="5796358"/>
                <a:ext cx="5181600" cy="671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400" dirty="0" smtClean="0">
                    <a:solidFill>
                      <a:schemeClr val="accent1"/>
                    </a:solidFill>
                  </a:rPr>
                  <a:t>Only 2 level system,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IN" sz="2400" b="0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IN" sz="2400" b="0" i="0" smtClean="0">
                        <a:solidFill>
                          <a:schemeClr val="accent1"/>
                        </a:solidFill>
                        <a:latin typeface="Cambria Math"/>
                      </a:rPr>
                      <m:t>exp</m:t>
                    </m:r>
                    <m:r>
                      <a:rPr lang="en-IN" sz="2400" b="0" i="1" smtClean="0">
                        <a:solidFill>
                          <a:schemeClr val="accent1"/>
                        </a:solidFill>
                        <a:latin typeface="Cambria Math"/>
                      </a:rPr>
                      <m:t>⁡(−</m:t>
                    </m:r>
                    <m:f>
                      <m:fPr>
                        <m:ctrlPr>
                          <a:rPr lang="en-IN" sz="24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IN" sz="2400" b="0" i="0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Δ</m:t>
                        </m:r>
                        <m:r>
                          <a:rPr lang="en-IN" sz="24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𝐸</m:t>
                        </m:r>
                      </m:num>
                      <m:den>
                        <m:r>
                          <a:rPr lang="en-IN" sz="24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𝑘𝑇</m:t>
                        </m:r>
                      </m:den>
                    </m:f>
                    <m:r>
                      <a:rPr lang="en-IN" sz="2400" b="0" i="1" smtClean="0">
                        <a:solidFill>
                          <a:schemeClr val="accent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IN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96358"/>
                <a:ext cx="5181600" cy="671081"/>
              </a:xfrm>
              <a:prstGeom prst="rect">
                <a:avLst/>
              </a:prstGeom>
              <a:blipFill rotWithShape="1">
                <a:blip r:embed="rId4"/>
                <a:stretch>
                  <a:fillRect l="-1882" b="-181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42355" y="2099412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Fast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995652" y="244086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Slow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6188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Laser Physics in brief [5]</a:t>
            </a:r>
          </a:p>
        </p:txBody>
      </p:sp>
      <p:pic>
        <p:nvPicPr>
          <p:cNvPr id="14338" name="Picture 2" descr="http://www.orc.soton.ac.uk/uploads/pics/laser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6535520" cy="312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51816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tx2"/>
                </a:solidFill>
              </a:rPr>
              <a:t>So, the resonant frequency of the resonator must match the energy transition of the gain/laser medium!</a:t>
            </a:r>
            <a:endParaRPr lang="en-IN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Laser Physics in brief [5]</a:t>
            </a:r>
          </a:p>
        </p:txBody>
      </p:sp>
      <p:pic>
        <p:nvPicPr>
          <p:cNvPr id="16386" name="Picture 2" descr="http://www.orc.soton.ac.uk/uploads/pics/fibre_laser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5312977" cy="273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orc.soton.ac.uk/uploads/pics/cycl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7" y="4253671"/>
            <a:ext cx="8991600" cy="2589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Laser Physics in brief [5]</a:t>
            </a:r>
          </a:p>
        </p:txBody>
      </p:sp>
      <p:pic>
        <p:nvPicPr>
          <p:cNvPr id="15364" name="Picture 4" descr="http://www.orc.soton.ac.uk/uploads/pics/fibre_laser_pumping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3" y="1907460"/>
            <a:ext cx="8985849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nergy level structure of the trivalent erbium 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0"/>
            <a:ext cx="4282866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Gain medium in the </a:t>
            </a:r>
            <a:r>
              <a:rPr lang="en-IN" dirty="0" err="1" smtClean="0"/>
              <a:t>fiber</a:t>
            </a:r>
            <a:r>
              <a:rPr lang="en-IN" dirty="0" smtClean="0"/>
              <a:t>? [6]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IN" dirty="0" smtClean="0">
                <a:solidFill>
                  <a:schemeClr val="accent2"/>
                </a:solidFill>
              </a:rPr>
              <a:t>Introduce a rare Earth ion into the </a:t>
            </a:r>
            <a:r>
              <a:rPr lang="en-IN" dirty="0" err="1" smtClean="0">
                <a:solidFill>
                  <a:schemeClr val="accent2"/>
                </a:solidFill>
              </a:rPr>
              <a:t>fiber</a:t>
            </a:r>
            <a:r>
              <a:rPr lang="en-IN" dirty="0" smtClean="0">
                <a:solidFill>
                  <a:schemeClr val="accent2"/>
                </a:solidFill>
              </a:rPr>
              <a:t>:</a:t>
            </a:r>
            <a:br>
              <a:rPr lang="en-IN" dirty="0" smtClean="0">
                <a:solidFill>
                  <a:schemeClr val="accent2"/>
                </a:solidFill>
              </a:rPr>
            </a:br>
            <a:r>
              <a:rPr lang="en-IN" dirty="0" smtClean="0">
                <a:solidFill>
                  <a:schemeClr val="accent2"/>
                </a:solidFill>
              </a:rPr>
              <a:t>Called “doping” – Erbium Doped </a:t>
            </a:r>
            <a:r>
              <a:rPr lang="en-IN" dirty="0" err="1" smtClean="0">
                <a:solidFill>
                  <a:schemeClr val="accent2"/>
                </a:solidFill>
              </a:rPr>
              <a:t>Fiber</a:t>
            </a:r>
            <a:endParaRPr lang="en-IN" dirty="0" smtClean="0">
              <a:solidFill>
                <a:schemeClr val="accent2"/>
              </a:solidFill>
            </a:endParaRPr>
          </a:p>
          <a:p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47800" y="3810000"/>
                <a:ext cx="25146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 smtClean="0"/>
                  <a:t>Energy band diagram of </a:t>
                </a:r>
                <a14:m>
                  <m:oMath xmlns:m="http://schemas.openxmlformats.org/officeDocument/2006/math">
                    <m:r>
                      <a:rPr lang="en-IN" sz="2800" b="0" i="1" smtClean="0">
                        <a:latin typeface="Cambria Math"/>
                      </a:rPr>
                      <m:t>𝐸</m:t>
                    </m:r>
                    <m:sSup>
                      <m:sSupPr>
                        <m:ctrlPr>
                          <a:rPr lang="en-IN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IN" sz="2800" b="0" i="1" smtClean="0">
                            <a:latin typeface="Cambria Math"/>
                          </a:rPr>
                          <m:t>3+</m:t>
                        </m:r>
                      </m:sup>
                    </m:sSup>
                  </m:oMath>
                </a14:m>
                <a:endParaRPr lang="en-IN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810000"/>
                <a:ext cx="2514600" cy="1384995"/>
              </a:xfrm>
              <a:prstGeom prst="rect">
                <a:avLst/>
              </a:prstGeom>
              <a:blipFill rotWithShape="1">
                <a:blip r:embed="rId4"/>
                <a:stretch>
                  <a:fillRect l="-5097" t="-396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2"/>
                </a:solidFill>
              </a:rPr>
              <a:t>Waveguides (recap)</a:t>
            </a:r>
            <a:endParaRPr lang="en-IN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794374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Applications [7]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As a gain medium in a </a:t>
            </a:r>
            <a:r>
              <a:rPr lang="en-IN" dirty="0" err="1" smtClean="0"/>
              <a:t>fiber</a:t>
            </a:r>
            <a:r>
              <a:rPr lang="en-IN" dirty="0" smtClean="0"/>
              <a:t>-laser</a:t>
            </a:r>
          </a:p>
          <a:p>
            <a:r>
              <a:rPr lang="en-IN" dirty="0" smtClean="0"/>
              <a:t>As an amplifier in </a:t>
            </a:r>
            <a:r>
              <a:rPr lang="en-IN" dirty="0" err="1" smtClean="0"/>
              <a:t>fiber</a:t>
            </a:r>
            <a:r>
              <a:rPr lang="en-IN" dirty="0" smtClean="0"/>
              <a:t> optics: backbone of ALL telecom!</a:t>
            </a:r>
            <a:endParaRPr lang="en-IN" dirty="0"/>
          </a:p>
        </p:txBody>
      </p:sp>
      <p:pic>
        <p:nvPicPr>
          <p:cNvPr id="18434" name="Picture 2" descr="erbium-doped fiber amplifi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81400"/>
            <a:ext cx="8055549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6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VCSEL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Vertical Cavity </a:t>
            </a:r>
            <a:br>
              <a:rPr lang="en-IN" dirty="0" smtClean="0"/>
            </a:br>
            <a:r>
              <a:rPr lang="en-IN" dirty="0" smtClean="0"/>
              <a:t>Surface Emitting Laser [8]</a:t>
            </a:r>
            <a:endParaRPr lang="en-IN" dirty="0"/>
          </a:p>
        </p:txBody>
      </p:sp>
      <p:pic>
        <p:nvPicPr>
          <p:cNvPr id="1026" name="Picture 2" descr="http://wwwold.fi.isc.cnr.it/users/giovanni.giacomelli/Semic/Samples/VC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726675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RGuvryJygz508BLGy_g4j34sAf74gf6TPxiKvs-wqHoNbGkZ2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52400"/>
            <a:ext cx="2488637" cy="2297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Electro-optic modulator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4098" name="Picture 2" descr="http://www.fiber-optics.info/images/linb-optical-mod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7924800" cy="377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846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30" name="Picture 6" descr="http://www.csr.utexas.edu/grace/mission/flight_confi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7905048" cy="612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720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GRACE mission (NASA) [9]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074" name="Picture 2" descr="Still image taken from GRACE and the Earth's Crust media cli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748631"/>
            <a:ext cx="63500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249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GRACE mission (NASA) [9]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26" name="Picture 2" descr="http://www.csr.utexas.edu/grace/gallery/gravity/ggm01_asi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2192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3000" y="5562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Revealed ground water depletion over North India to be 1 </a:t>
            </a:r>
            <a:r>
              <a:rPr lang="en-IN" dirty="0" err="1" smtClean="0"/>
              <a:t>ft</a:t>
            </a:r>
            <a:r>
              <a:rPr lang="en-IN" dirty="0" smtClean="0"/>
              <a:t> (2002-08)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0637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[1] Griffiths, Introduction to Electrodynamics, 4</a:t>
            </a:r>
            <a:r>
              <a:rPr lang="en-IN" baseline="30000" dirty="0" smtClean="0"/>
              <a:t>th</a:t>
            </a:r>
            <a:r>
              <a:rPr lang="en-IN" dirty="0" smtClean="0"/>
              <a:t> Ed. </a:t>
            </a:r>
          </a:p>
          <a:p>
            <a:r>
              <a:rPr lang="en-IN" dirty="0" smtClean="0"/>
              <a:t>[2] </a:t>
            </a:r>
            <a:r>
              <a:rPr lang="en-IN" dirty="0" err="1" smtClean="0"/>
              <a:t>Ulaby</a:t>
            </a:r>
            <a:r>
              <a:rPr lang="en-IN" dirty="0" smtClean="0"/>
              <a:t> et al., Fundamentals of applied electromagnetics, 6</a:t>
            </a:r>
            <a:r>
              <a:rPr lang="en-IN" baseline="30000" dirty="0" smtClean="0"/>
              <a:t>th</a:t>
            </a:r>
            <a:r>
              <a:rPr lang="en-IN" dirty="0" smtClean="0"/>
              <a:t> Ed. </a:t>
            </a:r>
          </a:p>
          <a:p>
            <a:r>
              <a:rPr lang="en-IN" dirty="0"/>
              <a:t>[3] </a:t>
            </a:r>
            <a:r>
              <a:rPr lang="en-IN" dirty="0">
                <a:hlinkClick r:id="rId3"/>
              </a:rPr>
              <a:t>http://</a:t>
            </a:r>
            <a:r>
              <a:rPr lang="en-IN" dirty="0" smtClean="0">
                <a:hlinkClick r:id="rId3"/>
              </a:rPr>
              <a:t>www.hoestarinsp.com.sg/FBG1-large.jpg</a:t>
            </a:r>
            <a:endParaRPr lang="en-IN" dirty="0" smtClean="0"/>
          </a:p>
          <a:p>
            <a:r>
              <a:rPr lang="en-IN" dirty="0"/>
              <a:t>[4] </a:t>
            </a:r>
            <a:r>
              <a:rPr lang="en-IN" dirty="0">
                <a:hlinkClick r:id="rId4"/>
              </a:rPr>
              <a:t>http://</a:t>
            </a:r>
            <a:r>
              <a:rPr lang="en-IN" dirty="0" smtClean="0">
                <a:hlinkClick r:id="rId4"/>
              </a:rPr>
              <a:t>spie.org/x8609.xml</a:t>
            </a:r>
            <a:endParaRPr lang="en-IN" dirty="0" smtClean="0"/>
          </a:p>
          <a:p>
            <a:r>
              <a:rPr lang="en-IN" dirty="0"/>
              <a:t>[5] </a:t>
            </a:r>
            <a:r>
              <a:rPr lang="en-IN" dirty="0">
                <a:hlinkClick r:id="rId5"/>
              </a:rPr>
              <a:t>http://</a:t>
            </a:r>
            <a:r>
              <a:rPr lang="en-IN" dirty="0" smtClean="0">
                <a:hlinkClick r:id="rId5"/>
              </a:rPr>
              <a:t>www.orc.soton.ac.uk/61.html</a:t>
            </a:r>
            <a:endParaRPr lang="en-IN" dirty="0" smtClean="0"/>
          </a:p>
          <a:p>
            <a:r>
              <a:rPr lang="en-IN" dirty="0"/>
              <a:t>[6] </a:t>
            </a:r>
            <a:r>
              <a:rPr lang="en-IN" dirty="0">
                <a:hlinkClick r:id="rId6"/>
              </a:rPr>
              <a:t>http://</a:t>
            </a:r>
            <a:r>
              <a:rPr lang="en-IN" dirty="0" smtClean="0">
                <a:hlinkClick r:id="rId6"/>
              </a:rPr>
              <a:t>www.rp-photonics.com/erbium_doped_gain_media.html</a:t>
            </a:r>
            <a:endParaRPr lang="en-IN" dirty="0" smtClean="0"/>
          </a:p>
          <a:p>
            <a:r>
              <a:rPr lang="en-IN" dirty="0"/>
              <a:t>[7] </a:t>
            </a:r>
            <a:r>
              <a:rPr lang="en-IN" dirty="0">
                <a:hlinkClick r:id="rId7"/>
              </a:rPr>
              <a:t>http://</a:t>
            </a:r>
            <a:r>
              <a:rPr lang="en-IN" dirty="0" smtClean="0">
                <a:hlinkClick r:id="rId7"/>
              </a:rPr>
              <a:t>www.rp-photonics.com/erbium_doped_fiber_amplifiers.html</a:t>
            </a:r>
            <a:endParaRPr lang="en-IN" dirty="0" smtClean="0"/>
          </a:p>
          <a:p>
            <a:r>
              <a:rPr lang="en-IN" dirty="0"/>
              <a:t>[8] </a:t>
            </a:r>
            <a:r>
              <a:rPr lang="en-IN" dirty="0">
                <a:hlinkClick r:id="rId8"/>
              </a:rPr>
              <a:t>http://</a:t>
            </a:r>
            <a:r>
              <a:rPr lang="en-IN" dirty="0" smtClean="0">
                <a:hlinkClick r:id="rId8"/>
              </a:rPr>
              <a:t>japaneseclass.jp/trends/about/VCSEL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[9] http://www.csr.utexas.edu/grace/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2"/>
                </a:solidFill>
              </a:rPr>
              <a:t>Waveguides (recap) [1]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>
                <a:solidFill>
                  <a:schemeClr val="accent2"/>
                </a:solidFill>
              </a:rPr>
              <a:t>Maxwell:</a:t>
            </a:r>
          </a:p>
          <a:p>
            <a:pPr marL="514350" indent="-514350">
              <a:buFont typeface="+mj-lt"/>
              <a:buAutoNum type="arabicPeriod"/>
            </a:pPr>
            <a:endParaRPr lang="en-IN" dirty="0"/>
          </a:p>
          <a:p>
            <a:pPr marL="514350" indent="-514350">
              <a:buFont typeface="+mj-lt"/>
              <a:buAutoNum type="arabicPeriod"/>
            </a:pP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solidFill>
                  <a:schemeClr val="accent2"/>
                </a:solidFill>
              </a:rPr>
              <a:t>Expand fields into components:  </a:t>
            </a:r>
            <a:endParaRPr lang="en-IN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619" y="1752600"/>
            <a:ext cx="5320738" cy="17668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71600" y="4724400"/>
                <a:ext cx="6324600" cy="124720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IN" sz="3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IN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sz="3200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en-IN" sz="3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IN" sz="32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IN" sz="32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IN" sz="3200" i="1">
                              <a:latin typeface="Cambria Math"/>
                            </a:rPr>
                            <m:t>𝑗</m:t>
                          </m:r>
                          <m:d>
                            <m:dPr>
                              <m:ctrlPr>
                                <a:rPr lang="en-IN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N" sz="3200" i="1">
                                  <a:latin typeface="Cambria Math"/>
                                </a:rPr>
                                <m:t>𝜔</m:t>
                              </m:r>
                              <m:r>
                                <a:rPr lang="en-IN" sz="32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IN" sz="3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IN" sz="3200" i="1">
                                  <a:latin typeface="Cambria Math"/>
                                </a:rPr>
                                <m:t>𝑘𝑧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IN" sz="32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IN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sz="3200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en-IN" sz="3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N" sz="3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IN" sz="3200" b="0" i="1" smtClean="0">
                          <a:latin typeface="Cambria Math"/>
                        </a:rPr>
                        <m:t>  </m:t>
                      </m:r>
                      <m:acc>
                        <m:accPr>
                          <m:chr m:val="̂"/>
                          <m:ctrlPr>
                            <a:rPr lang="en-IN" sz="32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IN" sz="3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IN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32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IN" sz="3200" i="1">
                          <a:latin typeface="Cambria Math"/>
                        </a:rPr>
                        <m:t>  </m:t>
                      </m:r>
                      <m:acc>
                        <m:accPr>
                          <m:chr m:val="̂"/>
                          <m:ctrlPr>
                            <a:rPr lang="en-IN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IN" sz="3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IN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32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en-IN" sz="3200" i="1">
                          <a:latin typeface="Cambria Math"/>
                        </a:rPr>
                        <m:t>  </m:t>
                      </m:r>
                      <m:acc>
                        <m:accPr>
                          <m:chr m:val="̂"/>
                          <m:ctrlPr>
                            <a:rPr lang="en-IN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IN" sz="3200" b="0" i="1" smtClean="0">
                              <a:latin typeface="Cambria Math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IN" sz="3200" b="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24400"/>
                <a:ext cx="6324600" cy="12472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3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2"/>
                </a:solidFill>
              </a:rPr>
              <a:t>Waveguides (recap</a:t>
            </a:r>
            <a:r>
              <a:rPr lang="en-IN" dirty="0" smtClean="0">
                <a:solidFill>
                  <a:schemeClr val="tx2"/>
                </a:solidFill>
              </a:rPr>
              <a:t>)</a:t>
            </a:r>
            <a:r>
              <a:rPr lang="en-IN" dirty="0">
                <a:solidFill>
                  <a:schemeClr val="tx2"/>
                </a:solidFill>
              </a:rPr>
              <a:t> [1]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IN" dirty="0" smtClean="0">
                <a:solidFill>
                  <a:schemeClr val="accent2"/>
                </a:solidFill>
              </a:rPr>
              <a:t>Transverse components in terms of </a:t>
            </a:r>
            <a:r>
              <a:rPr lang="en-IN" dirty="0" err="1" smtClean="0">
                <a:solidFill>
                  <a:schemeClr val="accent2"/>
                </a:solidFill>
              </a:rPr>
              <a:t>Ez</a:t>
            </a:r>
            <a:r>
              <a:rPr lang="en-IN" dirty="0" smtClean="0">
                <a:solidFill>
                  <a:schemeClr val="accent2"/>
                </a:solidFill>
              </a:rPr>
              <a:t>, </a:t>
            </a:r>
            <a:r>
              <a:rPr lang="en-IN" dirty="0" err="1" smtClean="0">
                <a:solidFill>
                  <a:schemeClr val="accent2"/>
                </a:solidFill>
              </a:rPr>
              <a:t>Bz</a:t>
            </a:r>
            <a:r>
              <a:rPr lang="en-IN" dirty="0">
                <a:solidFill>
                  <a:schemeClr val="accent2"/>
                </a:solidFill>
              </a:rPr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438400"/>
            <a:ext cx="5641716" cy="3729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37016" y="6400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(Note: replace </a:t>
            </a:r>
            <a:r>
              <a:rPr lang="en-IN" dirty="0" err="1" smtClean="0"/>
              <a:t>i</a:t>
            </a:r>
            <a:r>
              <a:rPr lang="en-IN" dirty="0" smtClean="0"/>
              <a:t> by –j above)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6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2"/>
                </a:solidFill>
              </a:rPr>
              <a:t>Waveguides (recap</a:t>
            </a:r>
            <a:r>
              <a:rPr lang="en-IN" dirty="0" smtClean="0">
                <a:solidFill>
                  <a:schemeClr val="tx2"/>
                </a:solidFill>
              </a:rPr>
              <a:t>)</a:t>
            </a:r>
            <a:r>
              <a:rPr lang="en-IN" dirty="0">
                <a:solidFill>
                  <a:schemeClr val="tx2"/>
                </a:solidFill>
              </a:rPr>
              <a:t> [1]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IN" dirty="0" smtClean="0">
                <a:solidFill>
                  <a:schemeClr val="accent2"/>
                </a:solidFill>
              </a:rPr>
              <a:t>Solve for </a:t>
            </a:r>
            <a:r>
              <a:rPr lang="en-IN" dirty="0" err="1" smtClean="0">
                <a:solidFill>
                  <a:schemeClr val="accent2"/>
                </a:solidFill>
              </a:rPr>
              <a:t>Ez</a:t>
            </a:r>
            <a:r>
              <a:rPr lang="en-IN" dirty="0" smtClean="0">
                <a:solidFill>
                  <a:schemeClr val="accent2"/>
                </a:solidFill>
              </a:rPr>
              <a:t>, </a:t>
            </a:r>
            <a:r>
              <a:rPr lang="en-IN" dirty="0" err="1" smtClean="0">
                <a:solidFill>
                  <a:schemeClr val="accent2"/>
                </a:solidFill>
              </a:rPr>
              <a:t>Bz</a:t>
            </a:r>
            <a:r>
              <a:rPr lang="en-IN" dirty="0" smtClean="0">
                <a:solidFill>
                  <a:schemeClr val="accent2"/>
                </a:solidFill>
              </a:rPr>
              <a:t> from here:</a:t>
            </a:r>
            <a:endParaRPr lang="en-IN" dirty="0">
              <a:solidFill>
                <a:schemeClr val="accent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95600"/>
            <a:ext cx="7247468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1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45310"/>
            <a:ext cx="39624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2"/>
                </a:solidFill>
              </a:rPr>
              <a:t>Waveguides (recap</a:t>
            </a:r>
            <a:r>
              <a:rPr lang="en-IN" dirty="0" smtClean="0">
                <a:solidFill>
                  <a:schemeClr val="tx2"/>
                </a:solidFill>
              </a:rPr>
              <a:t>)</a:t>
            </a:r>
            <a:r>
              <a:rPr lang="en-IN" dirty="0">
                <a:solidFill>
                  <a:schemeClr val="tx2"/>
                </a:solidFill>
              </a:rPr>
              <a:t> [1]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493837"/>
                <a:ext cx="8915400" cy="4525963"/>
              </a:xfrm>
            </p:spPr>
            <p:txBody>
              <a:bodyPr>
                <a:normAutofit/>
              </a:bodyPr>
              <a:lstStyle/>
              <a:p>
                <a:r>
                  <a:rPr lang="en-IN" dirty="0" smtClean="0">
                    <a:solidFill>
                      <a:schemeClr val="accent2"/>
                    </a:solidFill>
                  </a:rPr>
                  <a:t>TE Solutions of the form</a:t>
                </a:r>
                <a:r>
                  <a:rPr lang="en-IN" b="0" dirty="0" smtClean="0">
                    <a:solidFill>
                      <a:schemeClr val="accent2"/>
                    </a:solidFill>
                  </a:rPr>
                  <a:t/>
                </a:r>
                <a:br>
                  <a:rPr lang="en-IN" b="0" dirty="0" smtClean="0">
                    <a:solidFill>
                      <a:schemeClr val="accent2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(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𝑥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,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𝑦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,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𝑧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,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b="0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IN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</m:func>
                    <m:func>
                      <m:funcPr>
                        <m:ctrlP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b="0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IN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IN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IN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IN" b="0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𝜔</m:t>
                        </m:r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𝑘𝑧</m:t>
                        </m:r>
                        <m:r>
                          <a:rPr lang="en-IN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IN" b="0" i="1" smtClean="0">
                        <a:solidFill>
                          <a:schemeClr val="accent2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IN" b="0" dirty="0" smtClean="0">
                    <a:solidFill>
                      <a:schemeClr val="accent2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en-IN" dirty="0" smtClean="0"/>
                  <a:t>			 i.e. a </a:t>
                </a:r>
                <a:r>
                  <a:rPr lang="en-IN" dirty="0" err="1" smtClean="0"/>
                  <a:t>fwd</a:t>
                </a:r>
                <a:r>
                  <a:rPr lang="en-IN" dirty="0" smtClean="0"/>
                  <a:t> travelling wave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93837"/>
                <a:ext cx="8915400" cy="4525963"/>
              </a:xfrm>
              <a:blipFill rotWithShape="1">
                <a:blip r:embed="rId4"/>
                <a:stretch>
                  <a:fillRect l="-1504" t="-17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76800" y="4191000"/>
                <a:ext cx="4122282" cy="1796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800" b="0" i="1" dirty="0" smtClean="0">
                    <a:solidFill>
                      <a:schemeClr val="accent2"/>
                    </a:solidFill>
                    <a:latin typeface="Cambria Math"/>
                  </a:rPr>
                  <a:t>Cut off </a:t>
                </a:r>
                <a:r>
                  <a:rPr lang="en-IN" sz="2800" b="0" i="1" dirty="0" err="1" smtClean="0">
                    <a:solidFill>
                      <a:schemeClr val="accent2"/>
                    </a:solidFill>
                    <a:latin typeface="Cambria Math"/>
                  </a:rPr>
                  <a:t>freqs</a:t>
                </a:r>
                <a:r>
                  <a:rPr lang="en-IN" sz="2800" b="0" i="1" dirty="0" smtClean="0">
                    <a:solidFill>
                      <a:schemeClr val="accent2"/>
                    </a:solidFill>
                    <a:latin typeface="Cambria Math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8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8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IN" sz="28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𝑚𝑛</m:t>
                          </m:r>
                        </m:sub>
                      </m:sSub>
                      <m:r>
                        <a:rPr lang="en-IN" sz="28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IN" sz="28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𝑐</m:t>
                      </m:r>
                      <m:r>
                        <a:rPr lang="en-IN" sz="28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IN" sz="28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N" sz="28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sz="2800" i="1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IN" sz="2800" i="1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IN" sz="2800" i="1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𝑚</m:t>
                                      </m:r>
                                    </m:num>
                                    <m:den>
                                      <m:r>
                                        <a:rPr lang="en-IN" sz="2800" i="1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IN" sz="28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sz="28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sz="28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sz="2800" i="1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IN" sz="2800" i="1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IN" sz="2800" i="1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IN" sz="2800" i="1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IN" sz="28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IN" sz="28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191000"/>
                <a:ext cx="4122282" cy="1796261"/>
              </a:xfrm>
              <a:prstGeom prst="rect">
                <a:avLst/>
              </a:prstGeom>
              <a:blipFill rotWithShape="1">
                <a:blip r:embed="rId5"/>
                <a:stretch>
                  <a:fillRect l="-2959" t="-34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Cap the ends with metal plates [2]</a:t>
            </a:r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6562"/>
            <a:ext cx="4476170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486400" y="1143000"/>
            <a:ext cx="2514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2799" y="1496590"/>
                <a:ext cx="7389201" cy="10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en-IN" sz="2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+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𝑗𝑘𝑧</m:t>
                              </m:r>
                            </m:sup>
                          </m:sSup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−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𝑗𝑘𝑧</m:t>
                              </m:r>
                            </m:sup>
                          </m:sSup>
                        </m:e>
                      </m:d>
                      <m:func>
                        <m:funcPr>
                          <m:ctrlP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N" sz="2400" b="0" i="0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𝜋</m:t>
                                  </m:r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N" sz="2400" b="0" i="0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𝜋</m:t>
                                  </m:r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𝑗</m:t>
                          </m:r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𝜔</m:t>
                          </m:r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IN" sz="2400" dirty="0" smtClean="0">
                  <a:solidFill>
                    <a:schemeClr val="accent2"/>
                  </a:solidFill>
                </a:endParaRPr>
              </a:p>
              <a:p>
                <a:r>
                  <a:rPr lang="en-IN" sz="2400" dirty="0" smtClean="0">
                    <a:solidFill>
                      <a:schemeClr val="accent2"/>
                    </a:solidFill>
                  </a:rPr>
                  <a:t>	</a:t>
                </a:r>
                <a:r>
                  <a:rPr lang="en-IN" sz="2400" dirty="0" err="1" smtClean="0">
                    <a:solidFill>
                      <a:schemeClr val="accent2"/>
                    </a:solidFill>
                  </a:rPr>
                  <a:t>Fwd</a:t>
                </a:r>
                <a:r>
                  <a:rPr lang="en-IN" sz="2400" dirty="0" smtClean="0">
                    <a:solidFill>
                      <a:schemeClr val="accent2"/>
                    </a:solidFill>
                  </a:rPr>
                  <a:t> and </a:t>
                </a:r>
                <a:r>
                  <a:rPr lang="en-IN" sz="2400" dirty="0" err="1" smtClean="0">
                    <a:solidFill>
                      <a:schemeClr val="accent2"/>
                    </a:solidFill>
                  </a:rPr>
                  <a:t>bkwd</a:t>
                </a:r>
                <a:r>
                  <a:rPr lang="en-IN" sz="2400" dirty="0" smtClean="0">
                    <a:solidFill>
                      <a:schemeClr val="accent2"/>
                    </a:solidFill>
                  </a:rPr>
                  <a:t> waves</a:t>
                </a:r>
                <a:endParaRPr lang="en-IN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99" y="1496590"/>
                <a:ext cx="7389201" cy="1094210"/>
              </a:xfrm>
              <a:prstGeom prst="rect">
                <a:avLst/>
              </a:prstGeom>
              <a:blipFill rotWithShape="1">
                <a:blip r:embed="rId4"/>
                <a:stretch>
                  <a:fillRect b="-1229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05400" y="3429000"/>
                <a:ext cx="3581400" cy="2467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400" dirty="0" smtClean="0">
                    <a:solidFill>
                      <a:schemeClr val="tx2"/>
                    </a:solidFill>
                  </a:rPr>
                  <a:t>Boundary conditions at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𝑧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=0, 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𝑧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𝑑</m:t>
                    </m:r>
                  </m:oMath>
                </a14:m>
                <a:r>
                  <a:rPr lang="en-IN" sz="2400" dirty="0" smtClean="0">
                    <a:solidFill>
                      <a:schemeClr val="tx2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IN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N" sz="2400" b="0" i="0" smtClean="0">
                                  <a:latin typeface="Cambria Math"/>
                                </a:rPr>
                                <m:t>𝛻</m:t>
                              </m:r>
                              <m:r>
                                <a:rPr lang="en-IN" sz="2400" b="0" i="1" smtClean="0">
                                  <a:latin typeface="Cambria Math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n-IN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IN" sz="2400" b="0" i="1" smtClean="0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n-IN" sz="2400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en-IN" sz="2400" b="0" i="1" smtClean="0"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IN" sz="2400" b="0" i="1" smtClean="0">
                              <a:latin typeface="Cambria Math"/>
                            </a:rPr>
                            <m:t>𝜔</m:t>
                          </m:r>
                          <m:r>
                            <a:rPr lang="en-IN" sz="24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I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2400" b="0" i="1" smtClean="0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IN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IN" sz="2400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IN" sz="24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IN" sz="2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IN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24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IN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IN" sz="2400" i="1">
                              <a:latin typeface="Cambria Math"/>
                            </a:rPr>
                            <m:t>𝜕</m:t>
                          </m:r>
                          <m:r>
                            <a:rPr lang="en-IN" sz="2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IN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IN" sz="2400" b="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429000"/>
                <a:ext cx="3581400" cy="2467599"/>
              </a:xfrm>
              <a:prstGeom prst="rect">
                <a:avLst/>
              </a:prstGeom>
              <a:blipFill rotWithShape="1">
                <a:blip r:embed="rId5"/>
                <a:stretch>
                  <a:fillRect l="-2726" t="-198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8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Cap the ends with metal plates [2]</a:t>
            </a:r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82" y="2976562"/>
            <a:ext cx="4476170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486400" y="1143000"/>
            <a:ext cx="2514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00200" y="1676400"/>
                <a:ext cx="6172200" cy="1014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400" dirty="0" smtClean="0">
                    <a:solidFill>
                      <a:schemeClr val="tx2"/>
                    </a:solidFill>
                  </a:rPr>
                  <a:t>This implies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+</m:t>
                        </m:r>
                      </m:sup>
                    </m:sSubSup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=−</m:t>
                    </m:r>
                    <m:sSubSup>
                      <m:sSubSupPr>
                        <m:ctrlP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IN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</m:sup>
                    </m:sSubSup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 , 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𝑘𝑑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𝑝</m:t>
                    </m:r>
                    <m:r>
                      <a:rPr lang="en-IN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𝜋</m:t>
                    </m:r>
                  </m:oMath>
                </a14:m>
                <a:r>
                  <a:rPr lang="en-IN" sz="2400" dirty="0" smtClean="0">
                    <a:solidFill>
                      <a:schemeClr val="tx2"/>
                    </a:solidFill>
                  </a:rPr>
                  <a:t> and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IN" sz="2400" b="0" i="1" smtClean="0">
                        <a:solidFill>
                          <a:schemeClr val="accent2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−2</m:t>
                        </m:r>
                        <m:r>
                          <a:rPr lang="en-IN" sz="24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𝑗𝐵</m:t>
                        </m:r>
                      </m:e>
                      <m:sub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+</m:t>
                        </m:r>
                      </m:sup>
                    </m:sSubSup>
                    <m:r>
                      <m:rPr>
                        <m:sty m:val="p"/>
                      </m:rPr>
                      <a:rPr lang="en-IN" sz="2400" b="0" i="0" smtClean="0">
                        <a:solidFill>
                          <a:schemeClr val="accent2"/>
                        </a:solidFill>
                        <a:latin typeface="Cambria Math"/>
                      </a:rPr>
                      <m:t>sin</m:t>
                    </m:r>
                    <m:d>
                      <m:dPr>
                        <m:ctrlPr>
                          <a:rPr lang="en-IN" sz="24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N" sz="24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p</m:t>
                            </m:r>
                            <m:r>
                              <a:rPr lang="en-IN" sz="24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𝜋</m:t>
                            </m:r>
                            <m:r>
                              <a:rPr lang="en-IN" sz="24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𝑧</m:t>
                            </m:r>
                          </m:num>
                          <m:den>
                            <m:r>
                              <a:rPr lang="en-IN" sz="24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e>
                    </m:d>
                    <m:func>
                      <m:funcPr>
                        <m:ctrlP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2400">
                            <a:solidFill>
                              <a:schemeClr val="accent2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</m:func>
                    <m:func>
                      <m:funcPr>
                        <m:ctrlP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2400" b="0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IN" sz="2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</m:func>
                    <m:sSup>
                      <m:sSupPr>
                        <m:ctrlP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𝜔</m:t>
                        </m:r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en-IN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676400"/>
                <a:ext cx="6172200" cy="1014380"/>
              </a:xfrm>
              <a:prstGeom prst="rect">
                <a:avLst/>
              </a:prstGeom>
              <a:blipFill rotWithShape="1">
                <a:blip r:embed="rId4"/>
                <a:stretch>
                  <a:fillRect l="-1581" t="-48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51323" y="3033097"/>
                <a:ext cx="3733800" cy="1278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400" dirty="0" smtClean="0">
                    <a:solidFill>
                      <a:schemeClr val="tx2"/>
                    </a:solidFill>
                  </a:rPr>
                  <a:t>The frequency of a waveguide mode earlier was 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solidFill>
                          <a:schemeClr val="accent2"/>
                        </a:solidFill>
                        <a:latin typeface="Cambria Math"/>
                      </a:rPr>
                      <m:t>𝑐𝑘</m:t>
                    </m:r>
                    <m:r>
                      <a:rPr lang="en-IN" sz="2400" b="0" i="1" smtClean="0">
                        <a:solidFill>
                          <a:schemeClr val="accent2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4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𝜔</m:t>
                            </m:r>
                          </m:e>
                          <m:sup>
                            <m: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IN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𝑚𝑛</m:t>
                            </m:r>
                          </m:sub>
                          <m:sup>
                            <m:r>
                              <a:rPr lang="en-IN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IN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323" y="3033097"/>
                <a:ext cx="3733800" cy="1278235"/>
              </a:xfrm>
              <a:prstGeom prst="rect">
                <a:avLst/>
              </a:prstGeom>
              <a:blipFill rotWithShape="1">
                <a:blip r:embed="rId5"/>
                <a:stretch>
                  <a:fillRect l="-2614" t="-3828" r="-57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76800" y="4859904"/>
                <a:ext cx="4191000" cy="1922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400" dirty="0" smtClean="0">
                    <a:solidFill>
                      <a:schemeClr val="tx2"/>
                    </a:solidFill>
                  </a:rPr>
                  <a:t>Now, k is restricted, so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N" sz="2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IN" sz="2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𝑐</m:t>
                      </m:r>
                      <m:r>
                        <a:rPr lang="en-IN" sz="2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𝑚</m:t>
                                      </m:r>
                                    </m:num>
                                    <m:den>
                                      <m: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sz="2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IN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IN" sz="2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IN" sz="2400" dirty="0" smtClean="0">
                  <a:solidFill>
                    <a:schemeClr val="accent2"/>
                  </a:solidFill>
                </a:endParaRPr>
              </a:p>
              <a:p>
                <a:r>
                  <a:rPr lang="en-IN" sz="2400" dirty="0" smtClean="0"/>
                  <a:t>Waveguide frequency</a:t>
                </a:r>
                <a:endParaRPr lang="en-IN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859904"/>
                <a:ext cx="4191000" cy="1922193"/>
              </a:xfrm>
              <a:prstGeom prst="rect">
                <a:avLst/>
              </a:prstGeom>
              <a:blipFill rotWithShape="1">
                <a:blip r:embed="rId6"/>
                <a:stretch>
                  <a:fillRect l="-2180" t="-2532" b="-601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7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2"/>
                </a:solidFill>
              </a:rPr>
              <a:t>Losses in a resonator</a:t>
            </a:r>
            <a:endParaRPr lang="en-IN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IN" dirty="0"/>
              </a:p>
              <a:p>
                <a:r>
                  <a:rPr lang="en-IN" dirty="0" smtClean="0"/>
                  <a:t>Perfect metal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/>
                        <a:ea typeface="Cambria Math"/>
                      </a:rPr>
                      <m:t>⟶</m:t>
                    </m:r>
                  </m:oMath>
                </a14:m>
                <a:r>
                  <a:rPr lang="en-IN" dirty="0" smtClean="0"/>
                  <a:t> No losses</a:t>
                </a:r>
              </a:p>
              <a:p>
                <a:endParaRPr lang="en-IN" dirty="0"/>
              </a:p>
              <a:p>
                <a:r>
                  <a:rPr lang="en-IN" dirty="0" smtClean="0"/>
                  <a:t>Finite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IN" dirty="0" smtClean="0"/>
                  <a:t> </a:t>
                </a:r>
                <a14:m>
                  <m:oMath xmlns:m="http://schemas.openxmlformats.org/officeDocument/2006/math">
                    <m:r>
                      <a:rPr lang="en-IN" i="1" dirty="0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IN" dirty="0" smtClean="0"/>
                  <a:t> Boundary conditions get slightly modified </a:t>
                </a:r>
                <a14:m>
                  <m:oMath xmlns:m="http://schemas.openxmlformats.org/officeDocument/2006/math">
                    <m:r>
                      <a:rPr lang="en-IN" i="1" dirty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IN" dirty="0" smtClean="0"/>
                  <a:t> System supports small range of frequencies around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IN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728</Words>
  <Application>Microsoft Office PowerPoint</Application>
  <PresentationFormat>On-screen Show (4:3)</PresentationFormat>
  <Paragraphs>125</Paragraphs>
  <Slides>26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Electromagnetic Resonators</vt:lpstr>
      <vt:lpstr>Waveguides (recap)</vt:lpstr>
      <vt:lpstr>Waveguides (recap) [1]</vt:lpstr>
      <vt:lpstr>Waveguides (recap) [1]</vt:lpstr>
      <vt:lpstr>Waveguides (recap) [1]</vt:lpstr>
      <vt:lpstr>Waveguides (recap) [1]</vt:lpstr>
      <vt:lpstr>Cap the ends with metal plates [2]</vt:lpstr>
      <vt:lpstr>Cap the ends with metal plates [2]</vt:lpstr>
      <vt:lpstr>Losses in a resonator</vt:lpstr>
      <vt:lpstr>Waveguide resonator [2]</vt:lpstr>
      <vt:lpstr>Waveguide resonator [2]</vt:lpstr>
      <vt:lpstr>Resonators in the real world</vt:lpstr>
      <vt:lpstr>Resonators in the real world</vt:lpstr>
      <vt:lpstr>Laser Physics in brief [5]</vt:lpstr>
      <vt:lpstr>Laser Physics in brief [5]</vt:lpstr>
      <vt:lpstr>Laser Physics in brief [5]</vt:lpstr>
      <vt:lpstr>Laser Physics in brief [5]</vt:lpstr>
      <vt:lpstr>Laser Physics in brief [5]</vt:lpstr>
      <vt:lpstr>Gain medium in the fiber? [6]</vt:lpstr>
      <vt:lpstr>Applications [7]</vt:lpstr>
      <vt:lpstr>VCSEL</vt:lpstr>
      <vt:lpstr>Electro-optic modulator</vt:lpstr>
      <vt:lpstr>PowerPoint Presentation</vt:lpstr>
      <vt:lpstr>GRACE mission (NASA) [9]</vt:lpstr>
      <vt:lpstr>GRACE mission (NASA) [9]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 resonators and applications</dc:title>
  <dc:creator>Uday</dc:creator>
  <cp:lastModifiedBy>Uday</cp:lastModifiedBy>
  <cp:revision>30</cp:revision>
  <dcterms:created xsi:type="dcterms:W3CDTF">2006-08-16T00:00:00Z</dcterms:created>
  <dcterms:modified xsi:type="dcterms:W3CDTF">2016-04-12T04:23:32Z</dcterms:modified>
</cp:coreProperties>
</file>