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1" r:id="rId4"/>
    <p:sldId id="279" r:id="rId5"/>
    <p:sldId id="263" r:id="rId6"/>
    <p:sldId id="264" r:id="rId7"/>
    <p:sldId id="265" r:id="rId8"/>
    <p:sldId id="267" r:id="rId9"/>
    <p:sldId id="269" r:id="rId10"/>
    <p:sldId id="278" r:id="rId11"/>
    <p:sldId id="268" r:id="rId12"/>
    <p:sldId id="277" r:id="rId13"/>
    <p:sldId id="270" r:id="rId14"/>
    <p:sldId id="276" r:id="rId15"/>
    <p:sldId id="27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36F4F-C71A-4CB9-8914-8E8C5AB4A77B}" type="datetimeFigureOut">
              <a:rPr lang="en-IN" smtClean="0"/>
              <a:t>22-07-2014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3CCDE-54D0-4538-BD49-11CE1DD9B7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71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87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31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8595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593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7144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58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9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14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470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91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44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129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45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40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70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2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el.clemson.edu/emc/ic_emc/ic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ie.org/x104683.xml" TargetMode="External"/><Relationship Id="rId5" Type="http://schemas.openxmlformats.org/officeDocument/2006/relationships/hyperlink" Target="http://www.intechopen.com/books/advances-in-photonic-crystals/photonic-crystals-for-optical-sensing-a-review" TargetMode="External"/><Relationship Id="rId4" Type="http://schemas.openxmlformats.org/officeDocument/2006/relationships/hyperlink" Target="http://projektas-kalejimai.blogspot.in/2011_11_01_archiv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EEL </a:t>
            </a:r>
            <a:r>
              <a:rPr lang="en-IN" dirty="0" smtClean="0"/>
              <a:t>207</a:t>
            </a:r>
            <a:br>
              <a:rPr lang="en-IN" dirty="0" smtClean="0"/>
            </a:br>
            <a:r>
              <a:rPr lang="en-IN" dirty="0" smtClean="0"/>
              <a:t>Why Study Electromagnetics?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Uday Khankhoje</a:t>
            </a:r>
            <a:br>
              <a:rPr lang="en-IN" dirty="0" smtClean="0"/>
            </a:br>
            <a:r>
              <a:rPr lang="en-IN" dirty="0" smtClean="0"/>
              <a:t>Electrical Engineering</a:t>
            </a:r>
            <a:br>
              <a:rPr lang="en-IN" dirty="0" smtClean="0"/>
            </a:br>
            <a:r>
              <a:rPr lang="en-IN" dirty="0" smtClean="0"/>
              <a:t>IIT Delhi, 2014-15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46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Photonic integrated circuits</a:t>
            </a:r>
          </a:p>
        </p:txBody>
      </p:sp>
      <p:pic>
        <p:nvPicPr>
          <p:cNvPr id="9218" name="Picture 2" descr="http://www.tnw.tudelft.nl/uploads/RTEmagicC_Resonator_Wouter_01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9" y="1600200"/>
            <a:ext cx="747427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7275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accent6"/>
                </a:solidFill>
              </a:rPr>
              <a:t>Circuits for light </a:t>
            </a:r>
            <a:r>
              <a:rPr lang="en-IN" sz="2800" dirty="0" smtClean="0"/>
              <a:t>: </a:t>
            </a:r>
            <a:r>
              <a:rPr lang="en-IN" sz="2800" dirty="0" smtClean="0">
                <a:solidFill>
                  <a:schemeClr val="tx2"/>
                </a:solidFill>
              </a:rPr>
              <a:t>simple example of a wavelength dependent filter. At the resonance frequency of the loop, output drops off.</a:t>
            </a:r>
            <a:endParaRPr lang="en-IN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[5]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19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Photonic integrated circuits</a:t>
            </a:r>
            <a:endParaRPr lang="en-IN" dirty="0"/>
          </a:p>
        </p:txBody>
      </p:sp>
      <p:pic>
        <p:nvPicPr>
          <p:cNvPr id="8194" name="Picture 2" descr="http://spie.org/Images/Graphics/Newsroom/Imported-2013/005035/005035_10_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6784"/>
            <a:ext cx="8640000" cy="46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05800" y="5726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[6]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61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Optical Fibres</a:t>
            </a:r>
            <a:endParaRPr lang="en-IN" dirty="0"/>
          </a:p>
        </p:txBody>
      </p:sp>
      <p:pic>
        <p:nvPicPr>
          <p:cNvPr id="7170" name="Picture 2" descr="http://www.intechopen.com/source/html/42033/media/image38_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" y="1524000"/>
            <a:ext cx="7620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876799"/>
            <a:ext cx="305045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tx2"/>
                </a:solidFill>
              </a:rPr>
              <a:t>Conventional fibres</a:t>
            </a:r>
            <a:endParaRPr lang="en-IN" sz="28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4104047"/>
            <a:ext cx="4114800" cy="1295973"/>
            <a:chOff x="990600" y="4104047"/>
            <a:chExt cx="4114800" cy="1295973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4876800"/>
              <a:ext cx="3660058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2800" dirty="0" smtClean="0">
                  <a:solidFill>
                    <a:schemeClr val="tx2"/>
                  </a:solidFill>
                </a:rPr>
                <a:t>Photonic crystal fibres</a:t>
              </a:r>
              <a:endParaRPr lang="en-IN" sz="2800" dirty="0">
                <a:solidFill>
                  <a:schemeClr val="tx2"/>
                </a:solidFill>
              </a:endParaRPr>
            </a:p>
          </p:txBody>
        </p:sp>
        <p:sp>
          <p:nvSpPr>
            <p:cNvPr id="6" name="Left Brace 5"/>
            <p:cNvSpPr/>
            <p:nvPr/>
          </p:nvSpPr>
          <p:spPr>
            <a:xfrm rot="16200000">
              <a:off x="2895600" y="2580047"/>
              <a:ext cx="685800" cy="3733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24800" y="418147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[4]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638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In addition to simply guiding light, gives control over dispersion, polarization properties, non-linear effects, etc. </a:t>
            </a:r>
            <a:endParaRPr lang="en-IN" sz="2800" i="1" dirty="0"/>
          </a:p>
        </p:txBody>
      </p:sp>
    </p:spTree>
    <p:extLst>
      <p:ext uri="{BB962C8B-B14F-4D97-AF65-F5344CB8AC3E}">
        <p14:creationId xmlns:p14="http://schemas.microsoft.com/office/powerpoint/2010/main" val="19358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Human Body Imaging : medicine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6764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</a:rPr>
              <a:t>Tumour region has different refractive index as compared to surrounding fatty tissue</a:t>
            </a:r>
            <a:endParaRPr lang="en-IN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38800" y="3442884"/>
            <a:ext cx="3209925" cy="2957916"/>
            <a:chOff x="5638800" y="3442884"/>
            <a:chExt cx="3209925" cy="2957916"/>
          </a:xfrm>
        </p:grpSpPr>
        <p:sp>
          <p:nvSpPr>
            <p:cNvPr id="8" name="TextBox 7"/>
            <p:cNvSpPr txBox="1"/>
            <p:nvPr/>
          </p:nvSpPr>
          <p:spPr>
            <a:xfrm>
              <a:off x="5638800" y="4092476"/>
              <a:ext cx="320992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chemeClr val="tx2"/>
                  </a:solidFill>
                </a:rPr>
                <a:t>Surround the tissue by antennas: properties of the scattered electro-magnetic energy depends on refractive index distribution</a:t>
              </a:r>
              <a:endParaRPr lang="en-IN" sz="2400" dirty="0">
                <a:solidFill>
                  <a:schemeClr val="tx2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-1260000">
              <a:off x="6866131" y="3442884"/>
              <a:ext cx="180000" cy="5040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8200" y="5135940"/>
            <a:ext cx="4161600" cy="1569660"/>
            <a:chOff x="838200" y="5135940"/>
            <a:chExt cx="4161600" cy="1569660"/>
          </a:xfrm>
        </p:grpSpPr>
        <p:sp>
          <p:nvSpPr>
            <p:cNvPr id="11" name="Down Arrow 10"/>
            <p:cNvSpPr/>
            <p:nvPr/>
          </p:nvSpPr>
          <p:spPr>
            <a:xfrm rot="5400000">
              <a:off x="4657800" y="5453315"/>
              <a:ext cx="180000" cy="5040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5135940"/>
              <a:ext cx="3200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chemeClr val="accent6">
                      <a:lumMod val="75000"/>
                    </a:schemeClr>
                  </a:solidFill>
                </a:rPr>
                <a:t>Reconstruct refractive index profile based on scattered electro-magnetic fields</a:t>
              </a:r>
              <a:endParaRPr lang="en-I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3000" y="1219200"/>
            <a:ext cx="4343400" cy="3775478"/>
            <a:chOff x="1143000" y="1219200"/>
            <a:chExt cx="4343400" cy="377547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19200"/>
              <a:ext cx="4343400" cy="3775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524000" y="3458808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0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Human Body </a:t>
            </a:r>
            <a:r>
              <a:rPr lang="en-IN" dirty="0" smtClean="0"/>
              <a:t>Imaging : security</a:t>
            </a:r>
            <a:endParaRPr lang="en-IN" dirty="0"/>
          </a:p>
        </p:txBody>
      </p:sp>
      <p:pic>
        <p:nvPicPr>
          <p:cNvPr id="5122" name="Picture 2" descr="http://3.bp.blogspot.com/-wCa5HonmugU/TrGBcxWLHjI/AAAAAAAAADo/8T7YljOq4ZA/s1600/militer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1371600"/>
            <a:ext cx="7620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[3]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524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</a:rPr>
              <a:t>Very active area of research : terahertz frequency (millimetre wavelength) sources and detectors.</a:t>
            </a:r>
            <a:endParaRPr lang="en-IN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Conclusions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6"/>
                </a:solidFill>
              </a:rPr>
              <a:t>Study of EM is fundamental to most applications of computing, circuit design,</a:t>
            </a:r>
            <a:br>
              <a:rPr lang="en-IN" dirty="0" smtClean="0">
                <a:solidFill>
                  <a:schemeClr val="accent6"/>
                </a:solidFill>
              </a:rPr>
            </a:br>
            <a:r>
              <a:rPr lang="en-IN" dirty="0" smtClean="0">
                <a:solidFill>
                  <a:schemeClr val="accent6"/>
                </a:solidFill>
              </a:rPr>
              <a:t>and communications</a:t>
            </a:r>
            <a:br>
              <a:rPr lang="en-IN" dirty="0" smtClean="0">
                <a:solidFill>
                  <a:schemeClr val="accent6"/>
                </a:solidFill>
              </a:rPr>
            </a:br>
            <a:endParaRPr lang="en-IN" dirty="0" smtClean="0">
              <a:solidFill>
                <a:schemeClr val="accent6"/>
              </a:solidFill>
            </a:endParaRPr>
          </a:p>
          <a:p>
            <a:r>
              <a:rPr lang="en-IN" dirty="0" smtClean="0">
                <a:solidFill>
                  <a:schemeClr val="tx2"/>
                </a:solidFill>
              </a:rPr>
              <a:t>Many prominent future technologies are highly dependent on a sound understanding of EM: quantum computing, high-speed optical inter-connects, wireless power transfer </a:t>
            </a:r>
            <a:endParaRPr lang="en-I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000" dirty="0" smtClean="0"/>
              <a:t>[1] </a:t>
            </a:r>
            <a:r>
              <a:rPr lang="en-IN" sz="2000" dirty="0" err="1" smtClean="0"/>
              <a:t>Taflove</a:t>
            </a:r>
            <a:r>
              <a:rPr lang="en-IN" sz="2000" dirty="0"/>
              <a:t>, Allen. "Why study electromagnetics: the first unit in an undergraduate electromagnetics course." </a:t>
            </a:r>
            <a:r>
              <a:rPr lang="en-IN" sz="2000" i="1" dirty="0"/>
              <a:t>Antennas and Propagation Magazine, IEEE</a:t>
            </a:r>
            <a:r>
              <a:rPr lang="en-IN" sz="2000" dirty="0"/>
              <a:t> 44.2 (2002): 132-139.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[2] </a:t>
            </a:r>
            <a:r>
              <a:rPr lang="en-IN" sz="2000" dirty="0" smtClean="0">
                <a:hlinkClick r:id="rId3"/>
              </a:rPr>
              <a:t>http</a:t>
            </a:r>
            <a:r>
              <a:rPr lang="en-IN" sz="2000" dirty="0">
                <a:hlinkClick r:id="rId3"/>
              </a:rPr>
              <a:t>://</a:t>
            </a:r>
            <a:r>
              <a:rPr lang="en-IN" sz="2000" dirty="0" smtClean="0">
                <a:hlinkClick r:id="rId3"/>
              </a:rPr>
              <a:t>www.cvel.clemson.edu/emc/ic_emc/ic.html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[3] </a:t>
            </a:r>
            <a:r>
              <a:rPr lang="en-IN" sz="2000" dirty="0">
                <a:hlinkClick r:id="rId4"/>
              </a:rPr>
              <a:t>http://</a:t>
            </a:r>
            <a:r>
              <a:rPr lang="en-IN" sz="2000" dirty="0" smtClean="0">
                <a:hlinkClick r:id="rId4"/>
              </a:rPr>
              <a:t>projektas-kalejimai.blogspot.in/2011_11_01_archive.html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[4] </a:t>
            </a:r>
            <a:r>
              <a:rPr lang="en-IN" sz="2000" dirty="0">
                <a:hlinkClick r:id="rId5"/>
              </a:rPr>
              <a:t>http://</a:t>
            </a:r>
            <a:r>
              <a:rPr lang="en-IN" sz="2000" dirty="0" smtClean="0">
                <a:hlinkClick r:id="rId5"/>
              </a:rPr>
              <a:t>www.intechopen.com/books/advances-in-photonic-crystals/photonic-crystals-for-optical-sensing-a-review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[5</a:t>
            </a:r>
            <a:r>
              <a:rPr lang="en-IN" sz="2000" dirty="0"/>
              <a:t>] http://www.tnw.tudelft.nl/en/about-faculty/departments/imaging-physics/research/researchgroups/optics-research-group/research/integrated-photonics/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[6] </a:t>
            </a:r>
            <a:r>
              <a:rPr lang="en-IN" sz="2000" dirty="0"/>
              <a:t>Imanol </a:t>
            </a:r>
            <a:r>
              <a:rPr lang="en-IN" sz="2000" dirty="0" err="1"/>
              <a:t>Andonegui</a:t>
            </a:r>
            <a:r>
              <a:rPr lang="en-IN" sz="2000" dirty="0"/>
              <a:t> and Angel J. </a:t>
            </a:r>
            <a:r>
              <a:rPr lang="en-IN" sz="2000" dirty="0" smtClean="0"/>
              <a:t>Garcia-</a:t>
            </a:r>
            <a:r>
              <a:rPr lang="en-IN" sz="2000" dirty="0" err="1" smtClean="0"/>
              <a:t>Adeva</a:t>
            </a:r>
            <a:r>
              <a:rPr lang="en-IN" sz="2000" dirty="0" smtClean="0"/>
              <a:t>. “Designing integrated circuitry in </a:t>
            </a:r>
            <a:r>
              <a:rPr lang="en-IN" sz="2000" dirty="0" err="1" smtClean="0"/>
              <a:t>nanoscale</a:t>
            </a:r>
            <a:r>
              <a:rPr lang="en-IN" sz="2000" dirty="0" smtClean="0"/>
              <a:t> </a:t>
            </a:r>
            <a:r>
              <a:rPr lang="en-IN" sz="2000" dirty="0"/>
              <a:t>photonic crystals” </a:t>
            </a:r>
            <a:r>
              <a:rPr lang="en-IN" sz="2000" dirty="0">
                <a:hlinkClick r:id="rId6"/>
              </a:rPr>
              <a:t>http://</a:t>
            </a:r>
            <a:r>
              <a:rPr lang="en-IN" sz="2000" dirty="0" smtClean="0">
                <a:hlinkClick r:id="rId6"/>
              </a:rPr>
              <a:t>spie.org/x104683.xml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[7</a:t>
            </a:r>
            <a:r>
              <a:rPr lang="en-IN" sz="2000" dirty="0"/>
              <a:t>] O. Painter, R. K. Lee, A. Scherer, A. </a:t>
            </a:r>
            <a:r>
              <a:rPr lang="en-IN" sz="2000" dirty="0" err="1"/>
              <a:t>Yariv</a:t>
            </a:r>
            <a:r>
              <a:rPr lang="en-IN" sz="2000" dirty="0"/>
              <a:t>, J. D. O’Brien, P. D. </a:t>
            </a:r>
            <a:r>
              <a:rPr lang="en-IN" sz="2000" dirty="0" err="1"/>
              <a:t>Dapkus</a:t>
            </a:r>
            <a:r>
              <a:rPr lang="en-IN" sz="2000" dirty="0"/>
              <a:t>, and I. Kim, “</a:t>
            </a:r>
            <a:r>
              <a:rPr lang="en-IN" sz="2000" dirty="0" smtClean="0"/>
              <a:t>Two-dimensional photonic </a:t>
            </a:r>
            <a:r>
              <a:rPr lang="en-IN" sz="2000" dirty="0"/>
              <a:t>band-gap defect mode laser,” Science, vol. 284, June 11, 1999, pp. 1819–1821</a:t>
            </a:r>
            <a:r>
              <a:rPr lang="en-IN" sz="2000" dirty="0" smtClean="0"/>
              <a:t>.</a:t>
            </a:r>
          </a:p>
          <a:p>
            <a:pPr marL="0" indent="0">
              <a:buNone/>
            </a:pPr>
            <a:r>
              <a:rPr lang="en-IN" sz="2000" dirty="0"/>
              <a:t>[8] </a:t>
            </a:r>
            <a:r>
              <a:rPr lang="en-IN" sz="2000" dirty="0" err="1" smtClean="0"/>
              <a:t>Ulaby</a:t>
            </a:r>
            <a:r>
              <a:rPr lang="en-IN" sz="2000" dirty="0" smtClean="0"/>
              <a:t>, </a:t>
            </a:r>
            <a:r>
              <a:rPr lang="en-IN" sz="2000" dirty="0" err="1" smtClean="0"/>
              <a:t>Michielssen</a:t>
            </a:r>
            <a:r>
              <a:rPr lang="en-IN" sz="2000" dirty="0" smtClean="0"/>
              <a:t>, </a:t>
            </a:r>
            <a:r>
              <a:rPr lang="en-IN" sz="2000" dirty="0" err="1" smtClean="0"/>
              <a:t>Ravaioli</a:t>
            </a:r>
            <a:r>
              <a:rPr lang="en-IN" sz="2000" dirty="0" smtClean="0"/>
              <a:t>, “Fundamentals of Applied Electromagnetics”, Pearson 6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ed.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5372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Study Electromagnetism?</a:t>
            </a:r>
          </a:p>
        </p:txBody>
      </p:sp>
      <p:pic>
        <p:nvPicPr>
          <p:cNvPr id="2050" name="Picture 2" descr="http://www.blogcdn.com/www.engadget.com/media/2011/03/3-11-11-vasimr-tom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0386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gizmag.com/hero/quantum-enhanced-radar-cant-be-fooled-by-electronic-detection-countermeasur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r="11333"/>
          <a:stretch/>
        </p:blipFill>
        <p:spPr bwMode="auto">
          <a:xfrm>
            <a:off x="4953000" y="1462720"/>
            <a:ext cx="3760839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dont-trigger.com/wp-content/uploads/2014/02/ur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0" t="10917" r="21136" b="20265"/>
          <a:stretch/>
        </p:blipFill>
        <p:spPr bwMode="auto">
          <a:xfrm>
            <a:off x="685800" y="4191000"/>
            <a:ext cx="350795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beforeitsnews.com/contributor/upload/291278/images/cell%20phone%20tower%2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41"/>
          <a:stretch/>
        </p:blipFill>
        <p:spPr bwMode="auto">
          <a:xfrm>
            <a:off x="5284200" y="4678610"/>
            <a:ext cx="2412000" cy="20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43200" y="5779016"/>
            <a:ext cx="13272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Optical </a:t>
            </a:r>
          </a:p>
          <a:p>
            <a:r>
              <a:rPr lang="en-IN" sz="2800" b="1" dirty="0" smtClean="0">
                <a:solidFill>
                  <a:schemeClr val="bg1"/>
                </a:solidFill>
              </a:rPr>
              <a:t>fibres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1676400"/>
            <a:ext cx="12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accent2"/>
                </a:solidFill>
              </a:rPr>
              <a:t>Radars</a:t>
            </a:r>
            <a:endParaRPr lang="en-IN" b="1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1161" y="5217751"/>
            <a:ext cx="1210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accent2"/>
                </a:solidFill>
              </a:rPr>
              <a:t>Cell </a:t>
            </a:r>
            <a:br>
              <a:rPr lang="en-IN" sz="2800" b="1" dirty="0" smtClean="0">
                <a:solidFill>
                  <a:schemeClr val="accent2"/>
                </a:solidFill>
              </a:rPr>
            </a:br>
            <a:r>
              <a:rPr lang="en-IN" sz="2800" b="1" dirty="0" smtClean="0">
                <a:solidFill>
                  <a:schemeClr val="accent2"/>
                </a:solidFill>
              </a:rPr>
              <a:t>towers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3445" y="1414790"/>
            <a:ext cx="2932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accent2"/>
                </a:solidFill>
              </a:rPr>
              <a:t>Plasma propulsion</a:t>
            </a:r>
            <a:endParaRPr lang="en-IN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accessorygeeks.com/media/catalog/product/S/a/SamsungGalaxyNote10.1.2014.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r="11438"/>
          <a:stretch/>
        </p:blipFill>
        <p:spPr bwMode="auto">
          <a:xfrm>
            <a:off x="4692445" y="982980"/>
            <a:ext cx="4451555" cy="34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Why Study Electromagnetism?</a:t>
            </a:r>
            <a:endParaRPr lang="en-IN" dirty="0"/>
          </a:p>
        </p:txBody>
      </p:sp>
      <p:pic>
        <p:nvPicPr>
          <p:cNvPr id="1026" name="Picture 2" descr="https://encrypted-tbn2.gstatic.com/images?q=tbn:ANd9GcTOOwHnMl9Hez8UaSdYFuIhuJT2mOiraAdXlBFWt5zlTGHwaDbT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xtremetech.com/wp-content/uploads/2012/04/gps-satellite-constell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55" y="4724400"/>
            <a:ext cx="3476445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liance.com/mtr/images/cutaway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100"/>
            <a:ext cx="4533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40202" y="1390035"/>
            <a:ext cx="1522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accent2"/>
                </a:solidFill>
              </a:rPr>
              <a:t>LCD </a:t>
            </a:r>
            <a:br>
              <a:rPr lang="en-IN" sz="2400" b="1" dirty="0">
                <a:solidFill>
                  <a:schemeClr val="accent2"/>
                </a:solidFill>
              </a:rPr>
            </a:br>
            <a:r>
              <a:rPr lang="en-IN" sz="2400" b="1" dirty="0" smtClean="0">
                <a:solidFill>
                  <a:schemeClr val="accent2"/>
                </a:solidFill>
              </a:rPr>
              <a:t>screens</a:t>
            </a:r>
            <a:endParaRPr lang="en-IN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5431" y="2554069"/>
            <a:ext cx="2213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accent2"/>
                </a:solidFill>
              </a:rPr>
              <a:t>Radio astronomy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4267200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chemeClr val="accent2"/>
                </a:solidFill>
              </a:rPr>
              <a:t>GPS </a:t>
            </a:r>
            <a:endParaRPr lang="en-IN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172200"/>
            <a:ext cx="1271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chemeClr val="accent2"/>
                </a:solidFill>
              </a:rPr>
              <a:t>Motors</a:t>
            </a:r>
            <a:endParaRPr lang="en-IN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57350"/>
            <a:ext cx="9029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Electromagnetic Spectrum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8382000" y="5419725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[8] </a:t>
            </a:r>
          </a:p>
        </p:txBody>
      </p:sp>
    </p:spTree>
    <p:extLst>
      <p:ext uri="{BB962C8B-B14F-4D97-AF65-F5344CB8AC3E}">
        <p14:creationId xmlns:p14="http://schemas.microsoft.com/office/powerpoint/2010/main" val="41610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EM Applications over time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6"/>
                </a:solidFill>
              </a:rPr>
              <a:t>1900 – 1990s: Dominated by military applications – Radar, stealth technology, electromagnetic weapons, etc.</a:t>
            </a:r>
          </a:p>
          <a:p>
            <a:r>
              <a:rPr lang="en-IN" dirty="0" smtClean="0">
                <a:solidFill>
                  <a:schemeClr val="accent1"/>
                </a:solidFill>
              </a:rPr>
              <a:t>1990s – today: </a:t>
            </a:r>
          </a:p>
          <a:p>
            <a:pPr lvl="1"/>
            <a:r>
              <a:rPr lang="en-IN" dirty="0" smtClean="0">
                <a:solidFill>
                  <a:schemeClr val="accent1"/>
                </a:solidFill>
              </a:rPr>
              <a:t>Computing</a:t>
            </a:r>
          </a:p>
          <a:p>
            <a:pPr lvl="1"/>
            <a:r>
              <a:rPr lang="en-IN" dirty="0" smtClean="0">
                <a:solidFill>
                  <a:schemeClr val="accent1"/>
                </a:solidFill>
              </a:rPr>
              <a:t>Communication </a:t>
            </a:r>
          </a:p>
          <a:p>
            <a:pPr lvl="1"/>
            <a:r>
              <a:rPr lang="en-IN" dirty="0" smtClean="0">
                <a:solidFill>
                  <a:schemeClr val="accent1"/>
                </a:solidFill>
              </a:rPr>
              <a:t>Imaging (bio-medical, remote-sensing, ground-penetrating radar, oil well exploration, etc.)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6" y="1295400"/>
            <a:ext cx="5999164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Military applications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accent6"/>
                </a:solidFill>
              </a:rPr>
              <a:t>100 MHz radar wave interacts with a fighter jet. False colours correspond to induced surface currents which re-radiate EM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4126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[1]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68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High-speed circuits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accent6"/>
                </a:solidFill>
              </a:rPr>
              <a:t>Circuit theory is actually a </a:t>
            </a:r>
            <a:r>
              <a:rPr lang="en-IN" i="1" dirty="0" smtClean="0">
                <a:solidFill>
                  <a:schemeClr val="accent6"/>
                </a:solidFill>
              </a:rPr>
              <a:t>subset</a:t>
            </a:r>
            <a:r>
              <a:rPr lang="en-IN" dirty="0" smtClean="0">
                <a:solidFill>
                  <a:schemeClr val="accent6"/>
                </a:solidFill>
              </a:rPr>
              <a:t> of electromagnetic field theory: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	At high switching speeds, signals are </a:t>
            </a:r>
            <a:r>
              <a:rPr lang="en-IN" b="1" i="1" dirty="0" smtClean="0"/>
              <a:t>not</a:t>
            </a:r>
            <a:r>
              <a:rPr lang="en-IN" i="1" dirty="0" smtClean="0"/>
              <a:t> 	</a:t>
            </a:r>
            <a:r>
              <a:rPr lang="en-IN" dirty="0" smtClean="0"/>
              <a:t>confined to circuit paths!</a:t>
            </a:r>
            <a:endParaRPr lang="en-IN" dirty="0"/>
          </a:p>
        </p:txBody>
      </p:sp>
      <p:sp>
        <p:nvSpPr>
          <p:cNvPr id="4" name="AutoShape 2" descr="Plot of magnetic near-field above an integrated circuit pack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2" name="Picture 4" descr="Plot of magnetic near-field above an integrated circuit pack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r="3864"/>
          <a:stretch/>
        </p:blipFill>
        <p:spPr bwMode="auto">
          <a:xfrm>
            <a:off x="460374" y="3667124"/>
            <a:ext cx="4598323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4671" y="6059269"/>
            <a:ext cx="3087329" cy="64633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i="1" dirty="0"/>
              <a:t>Near magnetic field above a packaged integrated circuit</a:t>
            </a:r>
            <a:r>
              <a:rPr lang="en-IN" i="1" dirty="0" smtClean="0"/>
              <a:t>.[2]</a:t>
            </a:r>
            <a:endParaRPr lang="en-IN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94671" y="3667124"/>
            <a:ext cx="3467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accent6"/>
                </a:solidFill>
              </a:rPr>
              <a:t>Shrinking circuit size </a:t>
            </a:r>
            <a:r>
              <a:rPr lang="en-IN" sz="2800" b="1" dirty="0" smtClean="0"/>
              <a:t>+</a:t>
            </a:r>
            <a:r>
              <a:rPr lang="en-IN" sz="2800" dirty="0" smtClean="0">
                <a:solidFill>
                  <a:schemeClr val="accent1"/>
                </a:solidFill>
              </a:rPr>
              <a:t> high speed operation </a:t>
            </a:r>
            <a:r>
              <a:rPr lang="en-IN" sz="2800" b="1" dirty="0" smtClean="0"/>
              <a:t>=&gt;</a:t>
            </a:r>
            <a:r>
              <a:rPr lang="en-IN" sz="2800" dirty="0" smtClean="0">
                <a:solidFill>
                  <a:schemeClr val="accent1"/>
                </a:solidFill>
              </a:rPr>
              <a:t> </a:t>
            </a:r>
            <a:r>
              <a:rPr lang="en-IN" sz="2800" dirty="0" smtClean="0"/>
              <a:t>Higher coupling between circuit elements via EM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1142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0" y="274638"/>
            <a:ext cx="421005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High-speed circuits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0957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50292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[1]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578114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tx2"/>
                </a:solidFill>
              </a:rPr>
              <a:t>Microchip embedded within a dual inline IC</a:t>
            </a:r>
            <a:endParaRPr lang="en-IN" sz="2400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4629150" y="1932057"/>
            <a:ext cx="400050" cy="61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724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tx2"/>
                </a:solidFill>
              </a:rPr>
              <a:t>Fields associated with a logic pulse are not confined to metal paths</a:t>
            </a:r>
            <a:endParaRPr lang="en-IN" sz="2400" dirty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19400" y="5332061"/>
            <a:ext cx="666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Micro-cavity Laser Design</a:t>
            </a:r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5309698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2600" y="3440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[7]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134430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</a:rPr>
              <a:t>Periodic air holes in a slab – </a:t>
            </a:r>
            <a:r>
              <a:rPr lang="en-IN" sz="2400" i="1" dirty="0" smtClean="0">
                <a:solidFill>
                  <a:schemeClr val="accent6">
                    <a:lumMod val="75000"/>
                  </a:schemeClr>
                </a:solidFill>
              </a:rPr>
              <a:t>Photonic Crystal</a:t>
            </a:r>
            <a:endParaRPr lang="en-IN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4876800" y="1759804"/>
            <a:ext cx="762000" cy="235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2609671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</a:rPr>
              <a:t>Simulation showing trapped electro-magnetic fields </a:t>
            </a:r>
            <a:endParaRPr lang="en-IN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943850" y="3168134"/>
            <a:ext cx="704850" cy="1365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5015805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chemeClr val="accent5"/>
                </a:solidFill>
              </a:rPr>
              <a:t>Used for making ultra-compact lasers, quantum-entanglement devices, etc.</a:t>
            </a:r>
            <a:endParaRPr lang="en-IN" sz="2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381</Words>
  <Application>Microsoft Office PowerPoint</Application>
  <PresentationFormat>On-screen Show (4:3)</PresentationFormat>
  <Paragraphs>83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EEL 207 Why Study Electromagnetics?</vt:lpstr>
      <vt:lpstr>Why Study Electromagnetism?</vt:lpstr>
      <vt:lpstr>Why Study Electromagnetism?</vt:lpstr>
      <vt:lpstr>Electromagnetic Spectrum</vt:lpstr>
      <vt:lpstr>EM Applications over time</vt:lpstr>
      <vt:lpstr>Military applications</vt:lpstr>
      <vt:lpstr>High-speed circuits</vt:lpstr>
      <vt:lpstr>High-speed circuits</vt:lpstr>
      <vt:lpstr>Micro-cavity Laser Design</vt:lpstr>
      <vt:lpstr>Photonic integrated circuits</vt:lpstr>
      <vt:lpstr>Photonic integrated circuits</vt:lpstr>
      <vt:lpstr>Optical Fibres</vt:lpstr>
      <vt:lpstr>Human Body Imaging : medicine</vt:lpstr>
      <vt:lpstr>Human Body Imaging : security</vt:lpstr>
      <vt:lpstr>Conclusions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207 Course Outline</dc:title>
  <dc:creator>Uday</dc:creator>
  <cp:lastModifiedBy>Uday</cp:lastModifiedBy>
  <cp:revision>40</cp:revision>
  <dcterms:created xsi:type="dcterms:W3CDTF">2006-08-16T00:00:00Z</dcterms:created>
  <dcterms:modified xsi:type="dcterms:W3CDTF">2014-07-23T01:31:10Z</dcterms:modified>
</cp:coreProperties>
</file>