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57" r:id="rId6"/>
    <p:sldId id="261" r:id="rId7"/>
    <p:sldId id="265" r:id="rId8"/>
    <p:sldId id="266" r:id="rId9"/>
    <p:sldId id="267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29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4-9-15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4-9-15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4-9-15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4-9-15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4-9-15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4-9-15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4-9-15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4-9-15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4-9-15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4-9-15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4-9-15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4-9-15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Some pointers to an effective technical talk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Krishna </a:t>
            </a:r>
            <a:r>
              <a:rPr lang="en-US" dirty="0" smtClean="0"/>
              <a:t>Jagannathan</a:t>
            </a:r>
          </a:p>
          <a:p>
            <a:r>
              <a:rPr lang="en-US" dirty="0" smtClean="0"/>
              <a:t>September 4,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28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Soundtrack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Practice, practice and practice</a:t>
            </a:r>
          </a:p>
          <a:p>
            <a:endParaRPr lang="en-US" dirty="0"/>
          </a:p>
          <a:p>
            <a:r>
              <a:rPr lang="en-US" dirty="0" smtClean="0"/>
              <a:t>Practice again</a:t>
            </a:r>
          </a:p>
          <a:p>
            <a:endParaRPr lang="en-US" dirty="0"/>
          </a:p>
          <a:p>
            <a:r>
              <a:rPr lang="en-US" dirty="0" smtClean="0"/>
              <a:t>Be pithy, technically precise</a:t>
            </a:r>
          </a:p>
          <a:p>
            <a:endParaRPr lang="en-US" dirty="0"/>
          </a:p>
          <a:p>
            <a:r>
              <a:rPr lang="en-US" dirty="0" smtClean="0"/>
              <a:t>Speak slowly</a:t>
            </a:r>
          </a:p>
          <a:p>
            <a:pPr lvl="1"/>
            <a:r>
              <a:rPr lang="en-US" dirty="0" smtClean="0"/>
              <a:t>We Indians speak too fast – perhaps we confuse speed for fluency!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937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and Body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Face the audience, don</a:t>
            </a:r>
            <a:r>
              <a:rPr lang="fr-FR" dirty="0" smtClean="0"/>
              <a:t>’</a:t>
            </a:r>
            <a:r>
              <a:rPr lang="en-US" dirty="0" smtClean="0"/>
              <a:t>t look at the slides while speaking</a:t>
            </a:r>
          </a:p>
          <a:p>
            <a:endParaRPr lang="en-US" dirty="0"/>
          </a:p>
          <a:p>
            <a:r>
              <a:rPr lang="en-US" dirty="0" smtClean="0"/>
              <a:t>Don</a:t>
            </a:r>
            <a:r>
              <a:rPr lang="fr-FR" dirty="0" smtClean="0"/>
              <a:t>’</a:t>
            </a:r>
            <a:r>
              <a:rPr lang="en-US" dirty="0" smtClean="0"/>
              <a:t>t fidget around; No self-touching gestures</a:t>
            </a:r>
          </a:p>
          <a:p>
            <a:pPr lvl="1"/>
            <a:r>
              <a:rPr lang="en-US" dirty="0" smtClean="0"/>
              <a:t>These habits immediately give away a sense of insecurity/tension</a:t>
            </a:r>
          </a:p>
          <a:p>
            <a:pPr lvl="1"/>
            <a:endParaRPr lang="en-US" dirty="0"/>
          </a:p>
          <a:p>
            <a:r>
              <a:rPr lang="en-US" dirty="0" smtClean="0"/>
              <a:t>Maintain eye contact with individuals in the audience, gradually shifting your gaze</a:t>
            </a:r>
          </a:p>
          <a:p>
            <a:endParaRPr lang="en-US" dirty="0"/>
          </a:p>
          <a:p>
            <a:r>
              <a:rPr lang="en-US" dirty="0" smtClean="0"/>
              <a:t>Emphasize important intuition, results with appropriate pauses/flourishes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76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Oh, did I mention Excitement?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rgbClr val="2F5897"/>
                </a:solidFill>
              </a:rPr>
              <a:t>Energy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2F5897"/>
                </a:solidFill>
              </a:rPr>
              <a:t>Excitement</a:t>
            </a:r>
          </a:p>
          <a:p>
            <a:endParaRPr lang="en-US" dirty="0">
              <a:solidFill>
                <a:srgbClr val="2F5897"/>
              </a:solidFill>
            </a:endParaRPr>
          </a:p>
          <a:p>
            <a:r>
              <a:rPr lang="en-US" dirty="0" smtClean="0"/>
              <a:t>A great talk – you know it when you hear </a:t>
            </a:r>
            <a:r>
              <a:rPr lang="en-US" dirty="0" smtClean="0">
                <a:solidFill>
                  <a:srgbClr val="7F7F7F"/>
                </a:solidFill>
              </a:rPr>
              <a:t>one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You know it when you give one</a:t>
            </a:r>
            <a:r>
              <a:rPr lang="en-US" dirty="0" smtClean="0">
                <a:solidFill>
                  <a:srgbClr val="000000"/>
                </a:solidFill>
              </a:rPr>
              <a:t>!!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20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A technical talk is an </a:t>
            </a:r>
            <a:r>
              <a:rPr lang="en-US" dirty="0" smtClean="0">
                <a:solidFill>
                  <a:schemeClr val="tx2"/>
                </a:solidFill>
              </a:rPr>
              <a:t>opportunity to impress</a:t>
            </a:r>
            <a:r>
              <a:rPr lang="en-US" dirty="0" smtClean="0"/>
              <a:t> your audience and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2F5897"/>
                </a:solidFill>
              </a:rPr>
              <a:t>get them excited </a:t>
            </a:r>
            <a:r>
              <a:rPr lang="en-US" dirty="0" smtClean="0"/>
              <a:t>about your work</a:t>
            </a:r>
            <a:endParaRPr lang="en-US" dirty="0" smtClean="0">
              <a:solidFill>
                <a:srgbClr val="2F5897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It is not an exercise in information transfer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162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one cares about your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primary objective should be to catch the attention of a typical, indifferent listener</a:t>
            </a:r>
          </a:p>
          <a:p>
            <a:endParaRPr lang="en-US" dirty="0"/>
          </a:p>
          <a:p>
            <a:r>
              <a:rPr lang="en-US" dirty="0" smtClean="0"/>
              <a:t>At a high level, focus on conveying the following 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What have you done?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Why is it important? Why should your listeners care?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What was the key challenge/difficulty? </a:t>
            </a:r>
            <a:r>
              <a:rPr lang="en-US" dirty="0"/>
              <a:t>How did you overcome</a:t>
            </a:r>
            <a:r>
              <a:rPr lang="en-US" dirty="0" smtClean="0"/>
              <a:t>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What is the take-home message? One key intuition to remember?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endParaRPr lang="en-US" dirty="0" smtClean="0"/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634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stages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Tell them what you </a:t>
            </a:r>
            <a:r>
              <a:rPr lang="en-US" i="1" dirty="0" smtClean="0"/>
              <a:t>will</a:t>
            </a:r>
            <a:r>
              <a:rPr lang="en-US" dirty="0" smtClean="0"/>
              <a:t> tell them</a:t>
            </a:r>
          </a:p>
          <a:p>
            <a:pPr lvl="1"/>
            <a:r>
              <a:rPr lang="en-US" dirty="0" smtClean="0"/>
              <a:t>Positioning and </a:t>
            </a:r>
            <a:r>
              <a:rPr lang="en-US" dirty="0" smtClean="0"/>
              <a:t>motivation</a:t>
            </a:r>
          </a:p>
          <a:p>
            <a:endParaRPr lang="en-US" dirty="0"/>
          </a:p>
          <a:p>
            <a:r>
              <a:rPr lang="en-US" dirty="0" smtClean="0"/>
              <a:t>Then, </a:t>
            </a:r>
            <a:r>
              <a:rPr lang="en-US" i="1" dirty="0" smtClean="0"/>
              <a:t>tell them</a:t>
            </a:r>
            <a:endParaRPr lang="en-US" dirty="0" smtClean="0"/>
          </a:p>
          <a:p>
            <a:pPr lvl="1"/>
            <a:r>
              <a:rPr lang="en-US" dirty="0" smtClean="0"/>
              <a:t>Main contributions</a:t>
            </a:r>
          </a:p>
          <a:p>
            <a:pPr lvl="1"/>
            <a:r>
              <a:rPr lang="en-US" dirty="0" smtClean="0"/>
              <a:t>Challenges encountered and overcome</a:t>
            </a:r>
          </a:p>
          <a:p>
            <a:pPr lvl="1"/>
            <a:endParaRPr lang="en-US" dirty="0"/>
          </a:p>
          <a:p>
            <a:r>
              <a:rPr lang="en-US" dirty="0" smtClean="0"/>
              <a:t>Finally, tell them what you </a:t>
            </a:r>
            <a:r>
              <a:rPr lang="en-US" i="1" dirty="0" smtClean="0"/>
              <a:t>told them</a:t>
            </a:r>
          </a:p>
          <a:p>
            <a:pPr lvl="1"/>
            <a:r>
              <a:rPr lang="en-US" dirty="0" smtClean="0"/>
              <a:t>Recap and summarize the main contributions and significance</a:t>
            </a:r>
          </a:p>
          <a:p>
            <a:pPr lvl="1"/>
            <a:r>
              <a:rPr lang="en-US" dirty="0" smtClean="0"/>
              <a:t>Take home message, key intuition, lessons learnt…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00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things that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Slides</a:t>
            </a:r>
          </a:p>
          <a:p>
            <a:endParaRPr lang="en-US" dirty="0"/>
          </a:p>
          <a:p>
            <a:r>
              <a:rPr lang="en-US" dirty="0" smtClean="0"/>
              <a:t>Soundtrack</a:t>
            </a:r>
          </a:p>
          <a:p>
            <a:endParaRPr lang="en-US" dirty="0"/>
          </a:p>
          <a:p>
            <a:r>
              <a:rPr lang="en-US" dirty="0" smtClean="0"/>
              <a:t>Delivery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872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Slides are just props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Visual Anchor to the </a:t>
            </a:r>
            <a:r>
              <a:rPr lang="en-US" dirty="0" smtClean="0"/>
              <a:t>Soundtrack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Sparse slides, no complete </a:t>
            </a:r>
            <a:r>
              <a:rPr lang="en-US" dirty="0" smtClean="0"/>
              <a:t>sentences</a:t>
            </a:r>
            <a:endParaRPr lang="en-US" dirty="0" smtClean="0"/>
          </a:p>
          <a:p>
            <a:pPr lvl="1"/>
            <a:r>
              <a:rPr lang="en-US" dirty="0" smtClean="0"/>
              <a:t>Roughly 12-15 slides for a 20 minute talk</a:t>
            </a:r>
          </a:p>
          <a:p>
            <a:pPr lvl="1"/>
            <a:r>
              <a:rPr lang="en-US" dirty="0">
                <a:cs typeface="Monotype Corsiva"/>
              </a:rPr>
              <a:t>‘Outline’ slide is overrated! 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Be as visual as possible</a:t>
            </a:r>
          </a:p>
          <a:p>
            <a:pPr lvl="1"/>
            <a:r>
              <a:rPr lang="en-US" dirty="0" smtClean="0"/>
              <a:t>Block diagrams, toy models..</a:t>
            </a:r>
          </a:p>
          <a:p>
            <a:pPr lvl="1"/>
            <a:r>
              <a:rPr lang="en-US" dirty="0" smtClean="0"/>
              <a:t>If something can be explained with a picture, </a:t>
            </a:r>
            <a:r>
              <a:rPr lang="en-US" dirty="0" smtClean="0"/>
              <a:t>do it!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Equations: only keep the most essential ones </a:t>
            </a:r>
            <a:endParaRPr lang="en-US" dirty="0" smtClean="0"/>
          </a:p>
          <a:p>
            <a:pPr lvl="1"/>
            <a:r>
              <a:rPr lang="en-US" dirty="0" smtClean="0"/>
              <a:t>Never </a:t>
            </a:r>
            <a:r>
              <a:rPr lang="en-US" dirty="0" smtClean="0"/>
              <a:t>go over long derivations or proofs – you’ll lose your audience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144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points are boring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Bullets may be useful in listing advantages, disadvantages etc.</a:t>
            </a:r>
            <a:endParaRPr lang="en-US" dirty="0"/>
          </a:p>
          <a:p>
            <a:r>
              <a:rPr lang="en-US" dirty="0" smtClean="0"/>
              <a:t>It would be silly use bullets to describe a system model, for example – draw a picture!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Bad examples: (this slide is one!)</a:t>
            </a:r>
          </a:p>
          <a:p>
            <a:r>
              <a:rPr lang="en-US" i="1" dirty="0" smtClean="0">
                <a:solidFill>
                  <a:schemeClr val="tx2"/>
                </a:solidFill>
              </a:rPr>
              <a:t>N</a:t>
            </a:r>
            <a:r>
              <a:rPr lang="en-US" dirty="0" smtClean="0">
                <a:solidFill>
                  <a:schemeClr val="tx2"/>
                </a:solidFill>
              </a:rPr>
              <a:t> sensor nodes on a plane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Rayleigh fading channel between them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Nodes interfere within a radius </a:t>
            </a:r>
            <a:r>
              <a:rPr lang="en-US" i="1" dirty="0" smtClean="0">
                <a:solidFill>
                  <a:schemeClr val="tx2"/>
                </a:solidFill>
              </a:rPr>
              <a:t>R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tx2"/>
                </a:solidFill>
              </a:rPr>
              <a:t>Moral:</a:t>
            </a:r>
            <a:r>
              <a:rPr lang="en-US" dirty="0" smtClean="0">
                <a:solidFill>
                  <a:schemeClr val="tx2"/>
                </a:solidFill>
              </a:rPr>
              <a:t> Bullets have their uses, but don</a:t>
            </a:r>
            <a:r>
              <a:rPr lang="fr-FR" dirty="0" smtClean="0">
                <a:solidFill>
                  <a:schemeClr val="tx2"/>
                </a:solidFill>
              </a:rPr>
              <a:t>’</a:t>
            </a:r>
            <a:r>
              <a:rPr lang="en-US" dirty="0" smtClean="0">
                <a:solidFill>
                  <a:schemeClr val="tx2"/>
                </a:solidFill>
              </a:rPr>
              <a:t>t make your entire talk with them!!</a:t>
            </a:r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526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 should summarize the slide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Bad examples: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Properties of FFT</a:t>
            </a:r>
          </a:p>
          <a:p>
            <a:r>
              <a:rPr lang="en-US" dirty="0" smtClean="0"/>
              <a:t>Convergence rate analysis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Instead consider</a:t>
            </a:r>
          </a:p>
          <a:p>
            <a:r>
              <a:rPr lang="en-US" dirty="0" smtClean="0"/>
              <a:t>XYZ algorithm is optimal, efficient</a:t>
            </a:r>
          </a:p>
          <a:p>
            <a:r>
              <a:rPr lang="en-US" dirty="0" smtClean="0"/>
              <a:t>FFT efficiently implementable, scalable</a:t>
            </a:r>
          </a:p>
          <a:p>
            <a:r>
              <a:rPr lang="en-US" dirty="0" smtClean="0"/>
              <a:t>Policy XYZ converges exponentially fast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793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Slides: miscellanies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legible backgrounds and font </a:t>
            </a:r>
            <a:r>
              <a:rPr lang="en-US" dirty="0" err="1" smtClean="0"/>
              <a:t>colours</a:t>
            </a:r>
            <a:endParaRPr lang="en-US" dirty="0" smtClean="0"/>
          </a:p>
          <a:p>
            <a:pPr lvl="1"/>
            <a:r>
              <a:rPr lang="en-US" dirty="0" smtClean="0"/>
              <a:t>PowerPoint theme </a:t>
            </a:r>
            <a:r>
              <a:rPr lang="en-US" dirty="0" err="1" smtClean="0"/>
              <a:t>colours</a:t>
            </a:r>
            <a:r>
              <a:rPr lang="en-US" dirty="0" smtClean="0"/>
              <a:t> and fonts are usually okay</a:t>
            </a:r>
          </a:p>
          <a:p>
            <a:pPr lvl="1"/>
            <a:r>
              <a:rPr lang="en-US" dirty="0" smtClean="0"/>
              <a:t>Beware of using random </a:t>
            </a:r>
            <a:r>
              <a:rPr lang="en-US" dirty="0" err="1" smtClean="0"/>
              <a:t>colours</a:t>
            </a:r>
            <a:r>
              <a:rPr lang="en-US" dirty="0" smtClean="0"/>
              <a:t> on </a:t>
            </a:r>
            <a:r>
              <a:rPr lang="en-US" dirty="0" err="1" smtClean="0"/>
              <a:t>ppt</a:t>
            </a:r>
            <a:r>
              <a:rPr lang="en-US" dirty="0" smtClean="0"/>
              <a:t> or beamer</a:t>
            </a:r>
          </a:p>
          <a:p>
            <a:endParaRPr lang="en-US" dirty="0" smtClean="0"/>
          </a:p>
          <a:p>
            <a:r>
              <a:rPr lang="en-US" dirty="0" smtClean="0"/>
              <a:t>Choose a legible font, maintain font consistency</a:t>
            </a:r>
          </a:p>
          <a:p>
            <a:pPr lvl="1"/>
            <a:r>
              <a:rPr lang="en-US" dirty="0" smtClean="0"/>
              <a:t>Sans Serif fonts render better on projectors, </a:t>
            </a:r>
            <a:r>
              <a:rPr lang="en-US" dirty="0" err="1" smtClean="0"/>
              <a:t>esp</a:t>
            </a:r>
            <a:r>
              <a:rPr lang="en-US" dirty="0" smtClean="0"/>
              <a:t> at lower resolutions</a:t>
            </a:r>
          </a:p>
          <a:p>
            <a:pPr lvl="1"/>
            <a:r>
              <a:rPr lang="en-US" dirty="0" smtClean="0">
                <a:latin typeface="Times"/>
                <a:cs typeface="Times"/>
              </a:rPr>
              <a:t>Times has Serifs</a:t>
            </a:r>
          </a:p>
          <a:p>
            <a:pPr lvl="1"/>
            <a:r>
              <a:rPr lang="en-US" dirty="0" smtClean="0">
                <a:latin typeface="Haettenschweiler"/>
                <a:cs typeface="Haettenschweiler"/>
              </a:rPr>
              <a:t>Avoid illegible</a:t>
            </a:r>
            <a:r>
              <a:rPr lang="en-US" dirty="0" smtClean="0">
                <a:latin typeface="Monotype Corsiva"/>
                <a:cs typeface="Monotype Corsiva"/>
              </a:rPr>
              <a:t>, highly stylized, or </a:t>
            </a:r>
            <a:r>
              <a:rPr lang="en-US" dirty="0" smtClean="0">
                <a:latin typeface="Comic Sans MS"/>
                <a:cs typeface="Comic Sans MS"/>
              </a:rPr>
              <a:t>flippant fonts</a:t>
            </a:r>
          </a:p>
          <a:p>
            <a:pPr lvl="1"/>
            <a:endParaRPr lang="en-US" dirty="0">
              <a:latin typeface="Comic Sans MS"/>
              <a:cs typeface="Comic Sans MS"/>
            </a:endParaRPr>
          </a:p>
          <a:p>
            <a:r>
              <a:rPr lang="en-US" dirty="0" smtClean="0">
                <a:cs typeface="Monotype Corsiva"/>
              </a:rPr>
              <a:t>Caption all figures, label axes, readable font size</a:t>
            </a:r>
          </a:p>
          <a:p>
            <a:pPr marL="0" indent="0">
              <a:buNone/>
            </a:pPr>
            <a:endParaRPr lang="en-US" dirty="0">
              <a:cs typeface="Monotype Corsiva"/>
            </a:endParaRPr>
          </a:p>
        </p:txBody>
      </p:sp>
    </p:spTree>
    <p:extLst>
      <p:ext uri="{BB962C8B-B14F-4D97-AF65-F5344CB8AC3E}">
        <p14:creationId xmlns:p14="http://schemas.microsoft.com/office/powerpoint/2010/main" val="1925496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355</TotalTime>
  <Words>542</Words>
  <Application>Microsoft Macintosh PowerPoint</Application>
  <PresentationFormat>On-screen Show (4:3)</PresentationFormat>
  <Paragraphs>108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Executive</vt:lpstr>
      <vt:lpstr>Some pointers to an effective technical talk</vt:lpstr>
      <vt:lpstr>The Challenge</vt:lpstr>
      <vt:lpstr>No one cares about your work</vt:lpstr>
      <vt:lpstr>Three stages  </vt:lpstr>
      <vt:lpstr>Three things that matter</vt:lpstr>
      <vt:lpstr>Slides are just props</vt:lpstr>
      <vt:lpstr>Bullet points are boring</vt:lpstr>
      <vt:lpstr>Slide title should summarize the slide </vt:lpstr>
      <vt:lpstr>Slides: miscellanies </vt:lpstr>
      <vt:lpstr>Soundtrack</vt:lpstr>
      <vt:lpstr>Delivery and Body Language</vt:lpstr>
      <vt:lpstr>Oh, did I mention Excitement?</vt:lpstr>
    </vt:vector>
  </TitlesOfParts>
  <Company>krishnaj@iitm.ac.in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pointers for an effective technical talk</dc:title>
  <dc:creator>Krishna Jagannathan</dc:creator>
  <cp:lastModifiedBy>Krishna Jagannathan</cp:lastModifiedBy>
  <cp:revision>35</cp:revision>
  <dcterms:created xsi:type="dcterms:W3CDTF">2014-08-18T06:50:47Z</dcterms:created>
  <dcterms:modified xsi:type="dcterms:W3CDTF">2015-09-04T09:36:16Z</dcterms:modified>
</cp:coreProperties>
</file>